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73" r:id="rId3"/>
    <p:sldId id="262" r:id="rId4"/>
    <p:sldId id="263" r:id="rId5"/>
    <p:sldId id="265" r:id="rId6"/>
    <p:sldId id="282" r:id="rId7"/>
    <p:sldId id="283" r:id="rId8"/>
    <p:sldId id="277" r:id="rId9"/>
    <p:sldId id="275" r:id="rId10"/>
    <p:sldId id="286" r:id="rId11"/>
    <p:sldId id="289" r:id="rId12"/>
    <p:sldId id="291" r:id="rId13"/>
    <p:sldId id="293" r:id="rId14"/>
    <p:sldId id="278" r:id="rId15"/>
    <p:sldId id="279" r:id="rId16"/>
    <p:sldId id="295" r:id="rId17"/>
    <p:sldId id="276" r:id="rId18"/>
    <p:sldId id="284" r:id="rId19"/>
    <p:sldId id="269" r:id="rId20"/>
    <p:sldId id="2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nfil Adrian" initials="PA" lastIdx="1" clrIdx="0">
    <p:extLst>
      <p:ext uri="{19B8F6BF-5375-455C-9EA6-DF929625EA0E}">
        <p15:presenceInfo xmlns:p15="http://schemas.microsoft.com/office/powerpoint/2012/main" userId="Panfil Adr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3399"/>
    <a:srgbClr val="FF0000"/>
    <a:srgbClr val="008000"/>
    <a:srgbClr val="33CC33"/>
    <a:srgbClr val="0079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86" d="100"/>
          <a:sy n="86" d="100"/>
        </p:scale>
        <p:origin x="46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ableStyles" Target="tableStyles.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commentAuthors" Target="commentAuthors.xml" /></Relationships>
</file>

<file path=ppt/diagrams/_rels/data1.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image" Target="../media/image11.jpeg" /><Relationship Id="rId1" Type="http://schemas.openxmlformats.org/officeDocument/2006/relationships/image" Target="../media/image10.jpeg" /></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image" Target="../media/image11.jpeg" /><Relationship Id="rId1" Type="http://schemas.openxmlformats.org/officeDocument/2006/relationships/image" Target="../media/image10.jpeg" /></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3E1F3-08AD-48DA-9050-D7A2B7963FF4}" type="doc">
      <dgm:prSet loTypeId="urn:microsoft.com/office/officeart/2005/8/layout/vList3" loCatId="picture" qsTypeId="urn:microsoft.com/office/officeart/2005/8/quickstyle/3d3" qsCatId="3D" csTypeId="urn:microsoft.com/office/officeart/2005/8/colors/colorful5" csCatId="colorful" phldr="1"/>
      <dgm:spPr/>
      <dgm:t>
        <a:bodyPr/>
        <a:lstStyle/>
        <a:p>
          <a:endParaRPr lang="en-US"/>
        </a:p>
      </dgm:t>
    </dgm:pt>
    <dgm:pt modelId="{9CD26E1E-4E58-4A85-A65C-361C4CE21A4F}">
      <dgm:prSet phldrT="[Text]" custT="1"/>
      <dgm:spPr>
        <a:solidFill>
          <a:schemeClr val="bg1"/>
        </a:solidFill>
      </dgm:spPr>
      <dgm:t>
        <a:bodyPr/>
        <a:lstStyle/>
        <a:p>
          <a:pPr algn="ctr"/>
          <a:r>
            <a:rPr lang="en-US" sz="1800" b="1" dirty="0">
              <a:solidFill>
                <a:schemeClr val="accent5">
                  <a:lumMod val="50000"/>
                </a:schemeClr>
              </a:solidFill>
            </a:rPr>
            <a:t>OBIECTIV SPECIFIC </a:t>
          </a:r>
          <a:r>
            <a:rPr lang="ro-RO" sz="1800" b="1" dirty="0">
              <a:solidFill>
                <a:schemeClr val="accent5">
                  <a:lumMod val="50000"/>
                </a:schemeClr>
              </a:solidFill>
            </a:rPr>
            <a:t>1</a:t>
          </a:r>
          <a:endParaRPr lang="ro-RO" sz="1800" b="0" i="0" dirty="0">
            <a:solidFill>
              <a:srgbClr val="002060"/>
            </a:solidFill>
          </a:endParaRPr>
        </a:p>
        <a:p>
          <a:pPr algn="just"/>
          <a:r>
            <a:rPr lang="en-US" sz="1800" b="0" i="0" dirty="0" err="1">
              <a:solidFill>
                <a:srgbClr val="002060"/>
              </a:solidFill>
            </a:rPr>
            <a:t>Modernizarea</a:t>
          </a:r>
          <a:r>
            <a:rPr lang="en-US" sz="1800" b="0" i="0" dirty="0">
              <a:solidFill>
                <a:srgbClr val="002060"/>
              </a:solidFill>
            </a:rPr>
            <a:t> </a:t>
          </a:r>
          <a:r>
            <a:rPr lang="en-US" sz="1800" b="0" i="0" dirty="0" err="1">
              <a:solidFill>
                <a:srgbClr val="002060"/>
              </a:solidFill>
            </a:rPr>
            <a:t>și</a:t>
          </a:r>
          <a:r>
            <a:rPr lang="en-US" sz="1800" b="0" i="0" dirty="0">
              <a:solidFill>
                <a:srgbClr val="002060"/>
              </a:solidFill>
            </a:rPr>
            <a:t> </a:t>
          </a:r>
          <a:r>
            <a:rPr lang="en-US" sz="1800" b="0" i="0" dirty="0" err="1">
              <a:solidFill>
                <a:srgbClr val="002060"/>
              </a:solidFill>
            </a:rPr>
            <a:t>reabilitarea</a:t>
          </a:r>
          <a:r>
            <a:rPr lang="en-US" sz="1800" b="0" i="0" dirty="0">
              <a:solidFill>
                <a:srgbClr val="002060"/>
              </a:solidFill>
            </a:rPr>
            <a:t> </a:t>
          </a:r>
          <a:r>
            <a:rPr lang="ro-RO" sz="1800" b="1" i="1" dirty="0">
              <a:solidFill>
                <a:srgbClr val="002060"/>
              </a:solidFill>
            </a:rPr>
            <a:t>D</a:t>
          </a:r>
          <a:r>
            <a:rPr lang="en-US" sz="1800" b="1" i="1" dirty="0" err="1">
              <a:solidFill>
                <a:srgbClr val="002060"/>
              </a:solidFill>
            </a:rPr>
            <a:t>anelor</a:t>
          </a:r>
          <a:r>
            <a:rPr lang="en-US" sz="1800" b="1" i="1" dirty="0">
              <a:solidFill>
                <a:srgbClr val="002060"/>
              </a:solidFill>
            </a:rPr>
            <a:t> 31, 32, 33, 34, 35, 36, 37, 38 </a:t>
          </a:r>
          <a:r>
            <a:rPr lang="ro-RO" sz="1800" b="1" i="1" dirty="0">
              <a:solidFill>
                <a:srgbClr val="002060"/>
              </a:solidFill>
            </a:rPr>
            <a:t>ș</a:t>
          </a:r>
          <a:r>
            <a:rPr lang="en-US" sz="1800" b="0" i="0" dirty="0" err="1">
              <a:solidFill>
                <a:srgbClr val="002060"/>
              </a:solidFill>
            </a:rPr>
            <a:t>i</a:t>
          </a:r>
          <a:r>
            <a:rPr lang="en-US" sz="1800" b="0" i="0" dirty="0">
              <a:solidFill>
                <a:srgbClr val="002060"/>
              </a:solidFill>
            </a:rPr>
            <a:t> a </a:t>
          </a:r>
          <a:r>
            <a:rPr lang="ro-RO" sz="1800" b="1" i="1" dirty="0">
              <a:solidFill>
                <a:srgbClr val="002060"/>
              </a:solidFill>
            </a:rPr>
            <a:t>C</a:t>
          </a:r>
          <a:r>
            <a:rPr lang="en-US" sz="1800" b="1" i="1" dirty="0" err="1">
              <a:solidFill>
                <a:srgbClr val="002060"/>
              </a:solidFill>
            </a:rPr>
            <a:t>apului</a:t>
          </a:r>
          <a:r>
            <a:rPr lang="en-US" sz="1800" b="1" i="1" dirty="0">
              <a:solidFill>
                <a:srgbClr val="002060"/>
              </a:solidFill>
            </a:rPr>
            <a:t> de mol </a:t>
          </a:r>
          <a:r>
            <a:rPr lang="en-US" sz="1800" b="0" i="0" dirty="0">
              <a:solidFill>
                <a:srgbClr val="002060"/>
              </a:solidFill>
            </a:rPr>
            <a:t>din </a:t>
          </a:r>
          <a:r>
            <a:rPr lang="ro-RO" sz="1800" b="0" i="0" dirty="0">
              <a:solidFill>
                <a:srgbClr val="002060"/>
              </a:solidFill>
            </a:rPr>
            <a:t>I</a:t>
          </a:r>
          <a:r>
            <a:rPr lang="en-US" sz="1800" b="0" i="0" dirty="0" err="1">
              <a:solidFill>
                <a:srgbClr val="002060"/>
              </a:solidFill>
            </a:rPr>
            <a:t>ncinta</a:t>
          </a:r>
          <a:r>
            <a:rPr lang="en-US" sz="1800" b="0" i="0" dirty="0">
              <a:solidFill>
                <a:srgbClr val="002060"/>
              </a:solidFill>
            </a:rPr>
            <a:t> </a:t>
          </a:r>
          <a:r>
            <a:rPr lang="en-US" sz="1800" b="0" i="0" dirty="0" err="1">
              <a:solidFill>
                <a:srgbClr val="002060"/>
              </a:solidFill>
            </a:rPr>
            <a:t>Bazin</a:t>
          </a:r>
          <a:r>
            <a:rPr lang="en-US" sz="1800" b="0" i="0" dirty="0">
              <a:solidFill>
                <a:srgbClr val="002060"/>
              </a:solidFill>
            </a:rPr>
            <a:t> </a:t>
          </a:r>
          <a:r>
            <a:rPr lang="en-US" sz="1800" b="0" i="0" dirty="0" err="1">
              <a:solidFill>
                <a:srgbClr val="002060"/>
              </a:solidFill>
            </a:rPr>
            <a:t>Docuri</a:t>
          </a:r>
          <a:r>
            <a:rPr lang="en-US" sz="1800" b="0" i="0" dirty="0">
              <a:solidFill>
                <a:srgbClr val="002060"/>
              </a:solidFill>
            </a:rPr>
            <a:t> cu </a:t>
          </a:r>
          <a:r>
            <a:rPr lang="en-US" sz="1800" b="1" i="1" dirty="0" err="1">
              <a:solidFill>
                <a:srgbClr val="002060"/>
              </a:solidFill>
            </a:rPr>
            <a:t>L</a:t>
          </a:r>
          <a:r>
            <a:rPr lang="en-US" sz="1400" b="1" i="1" dirty="0" err="1">
              <a:solidFill>
                <a:srgbClr val="002060"/>
              </a:solidFill>
            </a:rPr>
            <a:t>total</a:t>
          </a:r>
          <a:r>
            <a:rPr lang="ro-RO" sz="1400" b="1" i="1" dirty="0">
              <a:solidFill>
                <a:srgbClr val="002060"/>
              </a:solidFill>
            </a:rPr>
            <a:t>ă</a:t>
          </a:r>
          <a:r>
            <a:rPr lang="en-US" sz="1800" b="1" i="1" dirty="0">
              <a:solidFill>
                <a:srgbClr val="002060"/>
              </a:solidFill>
            </a:rPr>
            <a:t> = 1</a:t>
          </a:r>
          <a:r>
            <a:rPr lang="ro-RO" sz="1800" b="1" i="1" dirty="0">
              <a:solidFill>
                <a:srgbClr val="002060"/>
              </a:solidFill>
            </a:rPr>
            <a:t>.</a:t>
          </a:r>
          <a:r>
            <a:rPr lang="en-US" sz="1800" b="1" i="1" dirty="0">
              <a:solidFill>
                <a:srgbClr val="002060"/>
              </a:solidFill>
            </a:rPr>
            <a:t>005</a:t>
          </a:r>
          <a:r>
            <a:rPr lang="ro-RO" sz="1800" b="1" i="1" dirty="0">
              <a:solidFill>
                <a:srgbClr val="002060"/>
              </a:solidFill>
            </a:rPr>
            <a:t> </a:t>
          </a:r>
          <a:r>
            <a:rPr lang="en-US" sz="1800" b="1" i="1" dirty="0">
              <a:solidFill>
                <a:srgbClr val="002060"/>
              </a:solidFill>
            </a:rPr>
            <a:t>m</a:t>
          </a:r>
          <a:r>
            <a:rPr lang="en-US" sz="1800" b="0" i="0" dirty="0">
              <a:solidFill>
                <a:srgbClr val="002060"/>
              </a:solidFill>
            </a:rPr>
            <a:t>, cu </a:t>
          </a:r>
          <a:r>
            <a:rPr lang="en-US" sz="1800" b="0" i="0" dirty="0" err="1">
              <a:solidFill>
                <a:srgbClr val="002060"/>
              </a:solidFill>
            </a:rPr>
            <a:t>scopul</a:t>
          </a:r>
          <a:r>
            <a:rPr lang="en-US" sz="1800" b="0" i="0" dirty="0">
              <a:solidFill>
                <a:srgbClr val="002060"/>
              </a:solidFill>
            </a:rPr>
            <a:t> </a:t>
          </a:r>
          <a:r>
            <a:rPr lang="en-US" sz="1800" b="0" i="0" dirty="0" err="1">
              <a:solidFill>
                <a:srgbClr val="002060"/>
              </a:solidFill>
            </a:rPr>
            <a:t>creșterii</a:t>
          </a:r>
          <a:r>
            <a:rPr lang="en-US" sz="1800" b="0" i="0" dirty="0">
              <a:solidFill>
                <a:srgbClr val="002060"/>
              </a:solidFill>
            </a:rPr>
            <a:t> </a:t>
          </a:r>
          <a:r>
            <a:rPr lang="en-US" sz="1800" b="0" i="0" dirty="0" err="1">
              <a:solidFill>
                <a:srgbClr val="002060"/>
              </a:solidFill>
            </a:rPr>
            <a:t>capacității</a:t>
          </a:r>
          <a:r>
            <a:rPr lang="en-US" sz="1800" b="0" i="0" dirty="0">
              <a:solidFill>
                <a:srgbClr val="002060"/>
              </a:solidFill>
            </a:rPr>
            <a:t> de </a:t>
          </a:r>
          <a:r>
            <a:rPr lang="en-US" sz="1800" b="0" i="0" dirty="0" err="1">
              <a:solidFill>
                <a:srgbClr val="002060"/>
              </a:solidFill>
            </a:rPr>
            <a:t>operare</a:t>
          </a:r>
          <a:r>
            <a:rPr lang="en-US" sz="1800" b="0" i="0" dirty="0">
              <a:solidFill>
                <a:srgbClr val="002060"/>
              </a:solidFill>
            </a:rPr>
            <a:t> a </a:t>
          </a:r>
          <a:r>
            <a:rPr lang="en-US" sz="1800" b="0" i="0" dirty="0" err="1">
              <a:solidFill>
                <a:srgbClr val="002060"/>
              </a:solidFill>
            </a:rPr>
            <a:t>Portului</a:t>
          </a:r>
          <a:r>
            <a:rPr lang="en-US" sz="1800" b="0" i="0" dirty="0">
              <a:solidFill>
                <a:srgbClr val="002060"/>
              </a:solidFill>
            </a:rPr>
            <a:t> </a:t>
          </a:r>
          <a:r>
            <a:rPr lang="en-US" sz="1800" b="0" i="0" dirty="0" err="1">
              <a:solidFill>
                <a:srgbClr val="002060"/>
              </a:solidFill>
            </a:rPr>
            <a:t>Brăila</a:t>
          </a:r>
          <a:r>
            <a:rPr lang="en-US" sz="1800" b="0" i="0" dirty="0">
              <a:solidFill>
                <a:srgbClr val="002060"/>
              </a:solidFill>
            </a:rPr>
            <a:t> conform </a:t>
          </a:r>
          <a:r>
            <a:rPr lang="en-US" sz="1800" b="0" i="0" dirty="0" err="1">
              <a:solidFill>
                <a:srgbClr val="002060"/>
              </a:solidFill>
            </a:rPr>
            <a:t>volumului</a:t>
          </a:r>
          <a:r>
            <a:rPr lang="en-US" sz="1800" b="0" i="0" dirty="0">
              <a:solidFill>
                <a:srgbClr val="002060"/>
              </a:solidFill>
            </a:rPr>
            <a:t> actual </a:t>
          </a:r>
          <a:r>
            <a:rPr lang="en-US" sz="1800" b="0" i="0" dirty="0" err="1">
              <a:solidFill>
                <a:srgbClr val="002060"/>
              </a:solidFill>
            </a:rPr>
            <a:t>și</a:t>
          </a:r>
          <a:r>
            <a:rPr lang="en-US" sz="1800" b="0" i="0" dirty="0">
              <a:solidFill>
                <a:srgbClr val="002060"/>
              </a:solidFill>
            </a:rPr>
            <a:t> </a:t>
          </a:r>
          <a:r>
            <a:rPr lang="en-US" sz="1800" b="0" i="0" dirty="0" err="1">
              <a:solidFill>
                <a:srgbClr val="002060"/>
              </a:solidFill>
            </a:rPr>
            <a:t>previzionat</a:t>
          </a:r>
          <a:r>
            <a:rPr lang="en-US" sz="1800" b="0" i="0" dirty="0">
              <a:solidFill>
                <a:srgbClr val="002060"/>
              </a:solidFill>
            </a:rPr>
            <a:t> al </a:t>
          </a:r>
          <a:r>
            <a:rPr lang="en-US" sz="1800" b="0" i="0" dirty="0" err="1">
              <a:solidFill>
                <a:srgbClr val="002060"/>
              </a:solidFill>
            </a:rPr>
            <a:t>cererii</a:t>
          </a:r>
          <a:r>
            <a:rPr lang="en-US" sz="1800" b="0" i="0" dirty="0">
              <a:solidFill>
                <a:srgbClr val="002060"/>
              </a:solidFill>
            </a:rPr>
            <a:t>. </a:t>
          </a:r>
          <a:endParaRPr lang="ro-RO" sz="1800" b="1" dirty="0">
            <a:solidFill>
              <a:srgbClr val="002060"/>
            </a:solidFill>
          </a:endParaRPr>
        </a:p>
      </dgm:t>
    </dgm:pt>
    <dgm:pt modelId="{80B1251F-B302-4259-91D1-E17343BBEF34}" type="parTrans" cxnId="{664A8079-48E1-46FC-A18B-2F51AE243544}">
      <dgm:prSet/>
      <dgm:spPr/>
      <dgm:t>
        <a:bodyPr/>
        <a:lstStyle/>
        <a:p>
          <a:endParaRPr lang="en-US"/>
        </a:p>
      </dgm:t>
    </dgm:pt>
    <dgm:pt modelId="{A477FC63-B37F-4DF3-90D9-8EE5F7B09507}" type="sibTrans" cxnId="{664A8079-48E1-46FC-A18B-2F51AE243544}">
      <dgm:prSet/>
      <dgm:spPr/>
      <dgm:t>
        <a:bodyPr/>
        <a:lstStyle/>
        <a:p>
          <a:endParaRPr lang="en-US"/>
        </a:p>
      </dgm:t>
    </dgm:pt>
    <dgm:pt modelId="{15EFE3A0-AC55-45A3-A743-887421A1AB0E}">
      <dgm:prSet phldrT="[Text]" custT="1"/>
      <dgm:spPr>
        <a:solidFill>
          <a:schemeClr val="bg1"/>
        </a:solidFill>
      </dgm:spPr>
      <dgm:t>
        <a:bodyPr/>
        <a:lstStyle/>
        <a:p>
          <a:pPr algn="ctr"/>
          <a:r>
            <a:rPr lang="en-US" sz="1900" b="1" dirty="0">
              <a:solidFill>
                <a:srgbClr val="002060"/>
              </a:solidFill>
            </a:rPr>
            <a:t>OBIECTIV SPECIFIC 2</a:t>
          </a:r>
          <a:endParaRPr lang="ro-RO" sz="1900" b="1" dirty="0">
            <a:solidFill>
              <a:srgbClr val="002060"/>
            </a:solidFill>
          </a:endParaRPr>
        </a:p>
        <a:p>
          <a:pPr algn="just"/>
          <a:r>
            <a:rPr lang="en-US" sz="1800" b="0" i="0" dirty="0" err="1">
              <a:solidFill>
                <a:srgbClr val="002060"/>
              </a:solidFill>
            </a:rPr>
            <a:t>Reabilitarea</a:t>
          </a:r>
          <a:r>
            <a:rPr lang="en-US" sz="1800" b="0" i="0" dirty="0">
              <a:solidFill>
                <a:srgbClr val="002060"/>
              </a:solidFill>
            </a:rPr>
            <a:t> </a:t>
          </a:r>
          <a:r>
            <a:rPr lang="en-US" sz="1800" b="0" i="0" dirty="0" err="1">
              <a:solidFill>
                <a:srgbClr val="002060"/>
              </a:solidFill>
            </a:rPr>
            <a:t>drumurilor</a:t>
          </a:r>
          <a:r>
            <a:rPr lang="en-US" sz="1800" b="0" i="0" dirty="0">
              <a:solidFill>
                <a:srgbClr val="002060"/>
              </a:solidFill>
            </a:rPr>
            <a:t> de </a:t>
          </a:r>
          <a:r>
            <a:rPr lang="en-US" sz="1800" b="0" i="0" dirty="0" err="1">
              <a:solidFill>
                <a:srgbClr val="002060"/>
              </a:solidFill>
            </a:rPr>
            <a:t>utilitate</a:t>
          </a:r>
          <a:r>
            <a:rPr lang="en-US" sz="1800" b="0" i="0" dirty="0">
              <a:solidFill>
                <a:srgbClr val="002060"/>
              </a:solidFill>
            </a:rPr>
            <a:t> </a:t>
          </a:r>
          <a:r>
            <a:rPr lang="en-US" sz="1800" b="0" i="0" dirty="0" err="1">
              <a:solidFill>
                <a:srgbClr val="002060"/>
              </a:solidFill>
            </a:rPr>
            <a:t>publică</a:t>
          </a:r>
          <a:r>
            <a:rPr lang="en-US" sz="1800" b="0" i="0" dirty="0">
              <a:solidFill>
                <a:srgbClr val="002060"/>
              </a:solidFill>
            </a:rPr>
            <a:t> </a:t>
          </a:r>
          <a:r>
            <a:rPr lang="en-US" sz="1800" b="1" i="1" dirty="0">
              <a:solidFill>
                <a:srgbClr val="002060"/>
              </a:solidFill>
            </a:rPr>
            <a:t>DUP 3, DUP 5, DUP 6 </a:t>
          </a:r>
          <a:r>
            <a:rPr lang="en-US" sz="1800" b="0" i="0" dirty="0">
              <a:solidFill>
                <a:srgbClr val="002060"/>
              </a:solidFill>
            </a:rPr>
            <a:t>cu </a:t>
          </a:r>
          <a:r>
            <a:rPr lang="en-US" sz="1800" b="1" i="1" dirty="0" err="1">
              <a:solidFill>
                <a:srgbClr val="002060"/>
              </a:solidFill>
            </a:rPr>
            <a:t>L</a:t>
          </a:r>
          <a:r>
            <a:rPr lang="en-US" sz="1400" b="1" i="1" dirty="0" err="1">
              <a:solidFill>
                <a:srgbClr val="002060"/>
              </a:solidFill>
            </a:rPr>
            <a:t>total</a:t>
          </a:r>
          <a:r>
            <a:rPr lang="ro-RO" sz="1400" b="1" i="1" dirty="0">
              <a:solidFill>
                <a:srgbClr val="002060"/>
              </a:solidFill>
            </a:rPr>
            <a:t>ă</a:t>
          </a:r>
          <a:r>
            <a:rPr lang="en-US" sz="1800" b="1" i="1" dirty="0">
              <a:solidFill>
                <a:srgbClr val="002060"/>
              </a:solidFill>
            </a:rPr>
            <a:t> = 2</a:t>
          </a:r>
          <a:r>
            <a:rPr lang="ro-RO" sz="1800" b="1" i="1" dirty="0">
              <a:solidFill>
                <a:srgbClr val="002060"/>
              </a:solidFill>
            </a:rPr>
            <a:t>.</a:t>
          </a:r>
          <a:r>
            <a:rPr lang="en-US" sz="1800" b="1" i="1" dirty="0">
              <a:solidFill>
                <a:srgbClr val="002060"/>
              </a:solidFill>
            </a:rPr>
            <a:t>811</a:t>
          </a:r>
          <a:r>
            <a:rPr lang="ro-RO" sz="1800" b="1" i="1" dirty="0">
              <a:solidFill>
                <a:srgbClr val="002060"/>
              </a:solidFill>
            </a:rPr>
            <a:t> </a:t>
          </a:r>
          <a:r>
            <a:rPr lang="en-US" sz="1800" b="1" i="1" dirty="0">
              <a:solidFill>
                <a:srgbClr val="002060"/>
              </a:solidFill>
            </a:rPr>
            <a:t>m</a:t>
          </a:r>
          <a:r>
            <a:rPr lang="en-US" sz="1800" b="0" i="0" dirty="0">
              <a:solidFill>
                <a:srgbClr val="002060"/>
              </a:solidFill>
            </a:rPr>
            <a:t>, cu </a:t>
          </a:r>
          <a:r>
            <a:rPr lang="en-US" sz="1800" b="0" i="0" dirty="0" err="1">
              <a:solidFill>
                <a:srgbClr val="002060"/>
              </a:solidFill>
            </a:rPr>
            <a:t>scopul</a:t>
          </a:r>
          <a:r>
            <a:rPr lang="en-US" sz="1800" b="0" i="0" dirty="0">
              <a:solidFill>
                <a:srgbClr val="002060"/>
              </a:solidFill>
            </a:rPr>
            <a:t> </a:t>
          </a:r>
          <a:r>
            <a:rPr lang="en-US" sz="1800" b="0" i="0" dirty="0" err="1">
              <a:solidFill>
                <a:srgbClr val="002060"/>
              </a:solidFill>
            </a:rPr>
            <a:t>creșterii</a:t>
          </a:r>
          <a:r>
            <a:rPr lang="en-US" sz="1800" b="0" i="0" dirty="0">
              <a:solidFill>
                <a:srgbClr val="002060"/>
              </a:solidFill>
            </a:rPr>
            <a:t> </a:t>
          </a:r>
          <a:r>
            <a:rPr lang="en-US" sz="1800" b="0" i="0" dirty="0" err="1">
              <a:solidFill>
                <a:srgbClr val="002060"/>
              </a:solidFill>
            </a:rPr>
            <a:t>eficienței</a:t>
          </a:r>
          <a:r>
            <a:rPr lang="en-US" sz="1800" b="0" i="0" dirty="0">
              <a:solidFill>
                <a:srgbClr val="002060"/>
              </a:solidFill>
            </a:rPr>
            <a:t> </a:t>
          </a:r>
          <a:r>
            <a:rPr lang="en-US" sz="1800" b="0" i="0" dirty="0" err="1">
              <a:solidFill>
                <a:srgbClr val="002060"/>
              </a:solidFill>
            </a:rPr>
            <a:t>și</a:t>
          </a:r>
          <a:r>
            <a:rPr lang="en-US" sz="1800" b="0" i="0" dirty="0">
              <a:solidFill>
                <a:srgbClr val="002060"/>
              </a:solidFill>
            </a:rPr>
            <a:t> </a:t>
          </a:r>
          <a:r>
            <a:rPr lang="en-US" sz="1800" b="0" i="0" dirty="0" err="1">
              <a:solidFill>
                <a:srgbClr val="002060"/>
              </a:solidFill>
            </a:rPr>
            <a:t>conectivității</a:t>
          </a:r>
          <a:r>
            <a:rPr lang="en-US" sz="1800" b="0" i="0" dirty="0">
              <a:solidFill>
                <a:srgbClr val="002060"/>
              </a:solidFill>
            </a:rPr>
            <a:t> </a:t>
          </a:r>
          <a:r>
            <a:rPr lang="en-US" sz="1800" b="0" i="0" dirty="0" err="1">
              <a:solidFill>
                <a:srgbClr val="002060"/>
              </a:solidFill>
            </a:rPr>
            <a:t>Portul</a:t>
          </a:r>
          <a:r>
            <a:rPr lang="en-US" sz="1800" b="0" i="0" dirty="0">
              <a:solidFill>
                <a:srgbClr val="002060"/>
              </a:solidFill>
            </a:rPr>
            <a:t> </a:t>
          </a:r>
          <a:r>
            <a:rPr lang="en-US" sz="1800" b="0" i="0" dirty="0" err="1">
              <a:solidFill>
                <a:srgbClr val="002060"/>
              </a:solidFill>
            </a:rPr>
            <a:t>Brăila</a:t>
          </a:r>
          <a:r>
            <a:rPr lang="en-US" sz="1800" b="0" i="0" dirty="0">
              <a:solidFill>
                <a:srgbClr val="002060"/>
              </a:solidFill>
            </a:rPr>
            <a:t> </a:t>
          </a:r>
          <a:r>
            <a:rPr lang="ro-RO" sz="1800" b="0" i="0" dirty="0">
              <a:solidFill>
                <a:srgbClr val="002060"/>
              </a:solidFill>
            </a:rPr>
            <a:t>ș</a:t>
          </a:r>
          <a:r>
            <a:rPr lang="en-US" sz="1800" b="0" i="0" dirty="0" err="1">
              <a:solidFill>
                <a:srgbClr val="002060"/>
              </a:solidFill>
            </a:rPr>
            <a:t>i</a:t>
          </a:r>
          <a:r>
            <a:rPr lang="en-US" sz="1800" b="0" i="0" dirty="0">
              <a:solidFill>
                <a:srgbClr val="002060"/>
              </a:solidFill>
            </a:rPr>
            <a:t> </a:t>
          </a:r>
          <a:r>
            <a:rPr lang="en-US" sz="1800" b="0" i="0" dirty="0" err="1">
              <a:solidFill>
                <a:srgbClr val="002060"/>
              </a:solidFill>
            </a:rPr>
            <a:t>consolidarea</a:t>
          </a:r>
          <a:r>
            <a:rPr lang="en-US" sz="1800" b="0" i="0" dirty="0">
              <a:solidFill>
                <a:srgbClr val="002060"/>
              </a:solidFill>
            </a:rPr>
            <a:t> </a:t>
          </a:r>
          <a:r>
            <a:rPr lang="en-US" sz="1800" b="0" i="0" dirty="0" err="1">
              <a:solidFill>
                <a:srgbClr val="002060"/>
              </a:solidFill>
            </a:rPr>
            <a:t>legăturilor</a:t>
          </a:r>
          <a:r>
            <a:rPr lang="en-US" sz="1800" b="0" i="0" dirty="0">
              <a:solidFill>
                <a:srgbClr val="002060"/>
              </a:solidFill>
            </a:rPr>
            <a:t> </a:t>
          </a:r>
          <a:r>
            <a:rPr lang="en-US" sz="1800" b="0" i="0" dirty="0" err="1">
              <a:solidFill>
                <a:srgbClr val="002060"/>
              </a:solidFill>
            </a:rPr>
            <a:t>dintre</a:t>
          </a:r>
          <a:r>
            <a:rPr lang="en-US" sz="1800" b="0" i="0" dirty="0">
              <a:solidFill>
                <a:srgbClr val="002060"/>
              </a:solidFill>
            </a:rPr>
            <a:t> </a:t>
          </a:r>
          <a:r>
            <a:rPr lang="en-US" sz="1800" b="0" i="0" dirty="0" err="1">
              <a:solidFill>
                <a:srgbClr val="002060"/>
              </a:solidFill>
            </a:rPr>
            <a:t>operatorii</a:t>
          </a:r>
          <a:r>
            <a:rPr lang="en-US" sz="1800" b="0" i="0" dirty="0">
              <a:solidFill>
                <a:srgbClr val="002060"/>
              </a:solidFill>
            </a:rPr>
            <a:t> </a:t>
          </a:r>
          <a:r>
            <a:rPr lang="en-US" sz="1800" b="0" i="0" dirty="0" err="1">
              <a:solidFill>
                <a:srgbClr val="002060"/>
              </a:solidFill>
            </a:rPr>
            <a:t>portuari</a:t>
          </a:r>
          <a:r>
            <a:rPr lang="en-US" sz="1800" b="0" i="0" dirty="0">
              <a:solidFill>
                <a:srgbClr val="002060"/>
              </a:solidFill>
            </a:rPr>
            <a:t> </a:t>
          </a:r>
          <a:r>
            <a:rPr lang="en-US" sz="1800" b="0" i="0" dirty="0" err="1">
              <a:solidFill>
                <a:srgbClr val="002060"/>
              </a:solidFill>
            </a:rPr>
            <a:t>și</a:t>
          </a:r>
          <a:r>
            <a:rPr lang="en-US" sz="1800" b="0" i="0" dirty="0">
              <a:solidFill>
                <a:srgbClr val="002060"/>
              </a:solidFill>
            </a:rPr>
            <a:t> </a:t>
          </a:r>
          <a:r>
            <a:rPr lang="en-US" sz="1800" b="0" i="0" dirty="0" err="1">
              <a:solidFill>
                <a:srgbClr val="002060"/>
              </a:solidFill>
            </a:rPr>
            <a:t>transportatorii</a:t>
          </a:r>
          <a:r>
            <a:rPr lang="en-US" sz="1800" b="0" i="0" dirty="0">
              <a:solidFill>
                <a:srgbClr val="002060"/>
              </a:solidFill>
            </a:rPr>
            <a:t> de </a:t>
          </a:r>
          <a:r>
            <a:rPr lang="en-US" sz="1800" b="0" i="0" dirty="0" err="1">
              <a:solidFill>
                <a:srgbClr val="002060"/>
              </a:solidFill>
            </a:rPr>
            <a:t>mărfuri</a:t>
          </a:r>
          <a:r>
            <a:rPr lang="en-US" sz="1800" b="0" i="0" dirty="0">
              <a:solidFill>
                <a:srgbClr val="002060"/>
              </a:solidFill>
            </a:rPr>
            <a:t> la </a:t>
          </a:r>
          <a:r>
            <a:rPr lang="en-US" sz="1800" b="0" i="0" dirty="0" err="1">
              <a:solidFill>
                <a:srgbClr val="002060"/>
              </a:solidFill>
            </a:rPr>
            <a:t>nivel</a:t>
          </a:r>
          <a:r>
            <a:rPr lang="en-US" sz="1800" b="0" i="0" dirty="0">
              <a:solidFill>
                <a:srgbClr val="002060"/>
              </a:solidFill>
            </a:rPr>
            <a:t> local, </a:t>
          </a:r>
          <a:r>
            <a:rPr lang="en-US" sz="1800" b="0" i="0" dirty="0" err="1">
              <a:solidFill>
                <a:srgbClr val="002060"/>
              </a:solidFill>
            </a:rPr>
            <a:t>na</a:t>
          </a:r>
          <a:r>
            <a:rPr lang="ro-RO" sz="1800" b="0" i="0" dirty="0">
              <a:solidFill>
                <a:srgbClr val="002060"/>
              </a:solidFill>
            </a:rPr>
            <a:t>ț</a:t>
          </a:r>
          <a:r>
            <a:rPr lang="en-US" sz="1800" b="0" i="0" dirty="0" err="1">
              <a:solidFill>
                <a:srgbClr val="002060"/>
              </a:solidFill>
            </a:rPr>
            <a:t>ional</a:t>
          </a:r>
          <a:r>
            <a:rPr lang="en-US" sz="1800" b="0" i="0" dirty="0">
              <a:solidFill>
                <a:srgbClr val="002060"/>
              </a:solidFill>
            </a:rPr>
            <a:t> </a:t>
          </a:r>
          <a:r>
            <a:rPr lang="en-US" sz="1800" b="0" i="0" dirty="0" err="1">
              <a:solidFill>
                <a:srgbClr val="002060"/>
              </a:solidFill>
            </a:rPr>
            <a:t>și</a:t>
          </a:r>
          <a:r>
            <a:rPr lang="en-US" sz="1800" b="0" i="0" dirty="0">
              <a:solidFill>
                <a:srgbClr val="002060"/>
              </a:solidFill>
            </a:rPr>
            <a:t> </a:t>
          </a:r>
          <a:r>
            <a:rPr lang="en-US" sz="1800" b="0" i="0" dirty="0" err="1">
              <a:solidFill>
                <a:srgbClr val="002060"/>
              </a:solidFill>
            </a:rPr>
            <a:t>european</a:t>
          </a:r>
          <a:r>
            <a:rPr lang="ro-RO" sz="1800" b="0" i="0" dirty="0">
              <a:solidFill>
                <a:srgbClr val="002060"/>
              </a:solidFill>
            </a:rPr>
            <a:t>.</a:t>
          </a:r>
          <a:r>
            <a:rPr lang="en-US" sz="1800" b="1" dirty="0">
              <a:solidFill>
                <a:srgbClr val="002060"/>
              </a:solidFill>
            </a:rPr>
            <a:t> </a:t>
          </a:r>
          <a:endParaRPr lang="ro-RO" sz="1800" b="1" dirty="0">
            <a:solidFill>
              <a:srgbClr val="002060"/>
            </a:solidFill>
          </a:endParaRPr>
        </a:p>
      </dgm:t>
    </dgm:pt>
    <dgm:pt modelId="{99CEF423-03B8-448D-906E-0B5480B25E3E}" type="parTrans" cxnId="{DF12347C-43C6-4EF2-A45D-F7E7CD951189}">
      <dgm:prSet/>
      <dgm:spPr/>
      <dgm:t>
        <a:bodyPr/>
        <a:lstStyle/>
        <a:p>
          <a:endParaRPr lang="en-US"/>
        </a:p>
      </dgm:t>
    </dgm:pt>
    <dgm:pt modelId="{649335F0-1A76-4922-B6F3-9E28294733B1}" type="sibTrans" cxnId="{DF12347C-43C6-4EF2-A45D-F7E7CD951189}">
      <dgm:prSet/>
      <dgm:spPr/>
      <dgm:t>
        <a:bodyPr/>
        <a:lstStyle/>
        <a:p>
          <a:endParaRPr lang="en-US"/>
        </a:p>
      </dgm:t>
    </dgm:pt>
    <dgm:pt modelId="{AB1B5A1B-DB3B-4283-AE08-A0C766C14528}">
      <dgm:prSet phldrT="[Text]" custT="1"/>
      <dgm:spPr>
        <a:solidFill>
          <a:schemeClr val="bg1"/>
        </a:solidFill>
      </dgm:spPr>
      <dgm:t>
        <a:bodyPr/>
        <a:lstStyle/>
        <a:p>
          <a:pPr algn="ctr"/>
          <a:r>
            <a:rPr lang="en-US" sz="2400" b="1" dirty="0">
              <a:solidFill>
                <a:srgbClr val="002060"/>
              </a:solidFill>
            </a:rPr>
            <a:t>OBIECTIV SPECIFIC 3</a:t>
          </a:r>
          <a:endParaRPr lang="ro-RO" sz="2400" b="1" dirty="0">
            <a:solidFill>
              <a:srgbClr val="002060"/>
            </a:solidFill>
          </a:endParaRPr>
        </a:p>
        <a:p>
          <a:pPr algn="just"/>
          <a:r>
            <a:rPr lang="en-US" sz="1800" b="0" i="0" dirty="0" err="1">
              <a:solidFill>
                <a:srgbClr val="002060"/>
              </a:solidFill>
            </a:rPr>
            <a:t>Dezvoltarea</a:t>
          </a:r>
          <a:r>
            <a:rPr lang="en-US" sz="1800" b="0" i="0" dirty="0">
              <a:solidFill>
                <a:srgbClr val="002060"/>
              </a:solidFill>
            </a:rPr>
            <a:t> </a:t>
          </a:r>
          <a:r>
            <a:rPr lang="en-US" sz="1800" b="0" i="0" dirty="0" err="1">
              <a:solidFill>
                <a:srgbClr val="002060"/>
              </a:solidFill>
            </a:rPr>
            <a:t>și</a:t>
          </a:r>
          <a:r>
            <a:rPr lang="en-US" sz="1800" b="0" i="0" dirty="0">
              <a:solidFill>
                <a:srgbClr val="002060"/>
              </a:solidFill>
            </a:rPr>
            <a:t> </a:t>
          </a:r>
          <a:r>
            <a:rPr lang="en-US" sz="1800" b="1" i="1" dirty="0" err="1">
              <a:solidFill>
                <a:srgbClr val="002060"/>
              </a:solidFill>
            </a:rPr>
            <a:t>modernizarea</a:t>
          </a:r>
          <a:r>
            <a:rPr lang="en-US" sz="1800" b="1" i="1" dirty="0">
              <a:solidFill>
                <a:srgbClr val="002060"/>
              </a:solidFill>
            </a:rPr>
            <a:t> </a:t>
          </a:r>
          <a:r>
            <a:rPr lang="en-US" sz="1800" b="1" i="1" dirty="0" err="1">
              <a:solidFill>
                <a:srgbClr val="002060"/>
              </a:solidFill>
            </a:rPr>
            <a:t>infrastructurii</a:t>
          </a:r>
          <a:r>
            <a:rPr lang="en-US" sz="1800" b="1" i="1" dirty="0">
              <a:solidFill>
                <a:srgbClr val="002060"/>
              </a:solidFill>
            </a:rPr>
            <a:t> </a:t>
          </a:r>
          <a:r>
            <a:rPr lang="en-US" sz="1800" b="1" i="1" dirty="0" err="1">
              <a:solidFill>
                <a:srgbClr val="002060"/>
              </a:solidFill>
            </a:rPr>
            <a:t>utilitare</a:t>
          </a:r>
          <a:r>
            <a:rPr lang="en-US" sz="1800" b="1" i="1" dirty="0">
              <a:solidFill>
                <a:srgbClr val="002060"/>
              </a:solidFill>
            </a:rPr>
            <a:t> </a:t>
          </a:r>
          <a:r>
            <a:rPr lang="en-US" sz="1800" b="0" i="0" dirty="0">
              <a:solidFill>
                <a:srgbClr val="002060"/>
              </a:solidFill>
            </a:rPr>
            <a:t>a </a:t>
          </a:r>
          <a:r>
            <a:rPr lang="ro-RO" sz="1800" b="0" i="0" dirty="0">
              <a:solidFill>
                <a:srgbClr val="002060"/>
              </a:solidFill>
            </a:rPr>
            <a:t>P</a:t>
          </a:r>
          <a:r>
            <a:rPr lang="en-US" sz="1800" b="0" i="0" dirty="0" err="1">
              <a:solidFill>
                <a:srgbClr val="002060"/>
              </a:solidFill>
            </a:rPr>
            <a:t>ortului</a:t>
          </a:r>
          <a:r>
            <a:rPr lang="en-US" sz="1800" b="0" i="0" dirty="0">
              <a:solidFill>
                <a:srgbClr val="002060"/>
              </a:solidFill>
            </a:rPr>
            <a:t> Br</a:t>
          </a:r>
          <a:r>
            <a:rPr lang="ro-RO" sz="1800" b="0" i="0" dirty="0">
              <a:solidFill>
                <a:srgbClr val="002060"/>
              </a:solidFill>
            </a:rPr>
            <a:t>ă</a:t>
          </a:r>
          <a:r>
            <a:rPr lang="en-US" sz="1800" b="0" i="0" dirty="0" err="1">
              <a:solidFill>
                <a:srgbClr val="002060"/>
              </a:solidFill>
            </a:rPr>
            <a:t>ila</a:t>
          </a:r>
          <a:r>
            <a:rPr lang="en-US" sz="1800" b="0" i="0" dirty="0">
              <a:solidFill>
                <a:srgbClr val="002060"/>
              </a:solidFill>
            </a:rPr>
            <a:t> cu </a:t>
          </a:r>
          <a:r>
            <a:rPr lang="en-US" sz="1800" b="0" i="0" dirty="0" err="1">
              <a:solidFill>
                <a:srgbClr val="002060"/>
              </a:solidFill>
            </a:rPr>
            <a:t>scopul</a:t>
          </a:r>
          <a:r>
            <a:rPr lang="en-US" sz="1800" b="0" i="0" dirty="0">
              <a:solidFill>
                <a:srgbClr val="002060"/>
              </a:solidFill>
            </a:rPr>
            <a:t> </a:t>
          </a:r>
          <a:r>
            <a:rPr lang="en-US" sz="1800" b="0" i="0" dirty="0" err="1">
              <a:solidFill>
                <a:srgbClr val="002060"/>
              </a:solidFill>
            </a:rPr>
            <a:t>creșterii</a:t>
          </a:r>
          <a:r>
            <a:rPr lang="en-US" sz="1800" b="0" i="0" dirty="0">
              <a:solidFill>
                <a:srgbClr val="002060"/>
              </a:solidFill>
            </a:rPr>
            <a:t> </a:t>
          </a:r>
          <a:r>
            <a:rPr lang="en-US" sz="1800" b="0" i="0" dirty="0" err="1">
              <a:solidFill>
                <a:srgbClr val="002060"/>
              </a:solidFill>
            </a:rPr>
            <a:t>calității</a:t>
          </a:r>
          <a:r>
            <a:rPr lang="en-US" sz="1800" b="0" i="0" dirty="0">
              <a:solidFill>
                <a:srgbClr val="002060"/>
              </a:solidFill>
            </a:rPr>
            <a:t> </a:t>
          </a:r>
          <a:r>
            <a:rPr lang="en-US" sz="1800" b="0" i="0" dirty="0" err="1">
              <a:solidFill>
                <a:srgbClr val="002060"/>
              </a:solidFill>
            </a:rPr>
            <a:t>serviciilor</a:t>
          </a:r>
          <a:r>
            <a:rPr lang="en-US" sz="1800" b="0" i="0" dirty="0">
              <a:solidFill>
                <a:srgbClr val="002060"/>
              </a:solidFill>
            </a:rPr>
            <a:t> </a:t>
          </a:r>
          <a:r>
            <a:rPr lang="en-US" sz="1800" b="0" i="0" dirty="0" err="1">
              <a:solidFill>
                <a:srgbClr val="002060"/>
              </a:solidFill>
            </a:rPr>
            <a:t>oferite</a:t>
          </a:r>
          <a:r>
            <a:rPr lang="en-US" sz="1800" b="0" i="0" dirty="0">
              <a:solidFill>
                <a:srgbClr val="002060"/>
              </a:solidFill>
            </a:rPr>
            <a:t> </a:t>
          </a:r>
          <a:r>
            <a:rPr lang="en-US" sz="1800" b="0" i="0" dirty="0" err="1">
              <a:solidFill>
                <a:srgbClr val="002060"/>
              </a:solidFill>
            </a:rPr>
            <a:t>operatorilor</a:t>
          </a:r>
          <a:r>
            <a:rPr lang="en-US" sz="1800" b="0" i="0" dirty="0">
              <a:solidFill>
                <a:srgbClr val="002060"/>
              </a:solidFill>
            </a:rPr>
            <a:t> </a:t>
          </a:r>
          <a:r>
            <a:rPr lang="en-US" sz="1800" b="0" i="0" dirty="0" err="1">
              <a:solidFill>
                <a:srgbClr val="002060"/>
              </a:solidFill>
            </a:rPr>
            <a:t>și</a:t>
          </a:r>
          <a:r>
            <a:rPr lang="en-US" sz="1800" b="0" i="0" dirty="0">
              <a:solidFill>
                <a:srgbClr val="002060"/>
              </a:solidFill>
            </a:rPr>
            <a:t> </a:t>
          </a:r>
          <a:r>
            <a:rPr lang="en-US" sz="1800" b="0" i="0" dirty="0" err="1">
              <a:solidFill>
                <a:srgbClr val="002060"/>
              </a:solidFill>
            </a:rPr>
            <a:t>transportatorilor</a:t>
          </a:r>
          <a:r>
            <a:rPr lang="en-US" sz="1800" b="0" i="0" dirty="0">
              <a:solidFill>
                <a:srgbClr val="002060"/>
              </a:solidFill>
            </a:rPr>
            <a:t> </a:t>
          </a:r>
          <a:r>
            <a:rPr lang="en-US" sz="1800" b="0" i="0" dirty="0" err="1">
              <a:solidFill>
                <a:srgbClr val="002060"/>
              </a:solidFill>
            </a:rPr>
            <a:t>portuari</a:t>
          </a:r>
          <a:r>
            <a:rPr lang="en-US" sz="1800" b="0" i="0" dirty="0">
              <a:solidFill>
                <a:srgbClr val="002060"/>
              </a:solidFill>
            </a:rPr>
            <a:t>.</a:t>
          </a:r>
          <a:r>
            <a:rPr lang="en-US" sz="1800" b="1" dirty="0">
              <a:solidFill>
                <a:srgbClr val="002060"/>
              </a:solidFill>
            </a:rPr>
            <a:t> </a:t>
          </a:r>
          <a:endParaRPr lang="ro-RO" sz="1800" b="1" dirty="0">
            <a:solidFill>
              <a:srgbClr val="002060"/>
            </a:solidFill>
          </a:endParaRPr>
        </a:p>
      </dgm:t>
    </dgm:pt>
    <dgm:pt modelId="{956C749B-95DC-4DE8-903E-001EA1990B7F}" type="parTrans" cxnId="{CC091FA3-79AF-42E3-A54C-E535F0204B29}">
      <dgm:prSet/>
      <dgm:spPr/>
      <dgm:t>
        <a:bodyPr/>
        <a:lstStyle/>
        <a:p>
          <a:endParaRPr lang="en-US"/>
        </a:p>
      </dgm:t>
    </dgm:pt>
    <dgm:pt modelId="{8791F338-8554-40A6-92D9-ADF5161DAF90}" type="sibTrans" cxnId="{CC091FA3-79AF-42E3-A54C-E535F0204B29}">
      <dgm:prSet/>
      <dgm:spPr/>
      <dgm:t>
        <a:bodyPr/>
        <a:lstStyle/>
        <a:p>
          <a:endParaRPr lang="en-US"/>
        </a:p>
      </dgm:t>
    </dgm:pt>
    <dgm:pt modelId="{AFCC4616-58A7-46DA-848F-02745C69F28E}" type="pres">
      <dgm:prSet presAssocID="{C753E1F3-08AD-48DA-9050-D7A2B7963FF4}" presName="linearFlow" presStyleCnt="0">
        <dgm:presLayoutVars>
          <dgm:dir/>
          <dgm:resizeHandles val="exact"/>
        </dgm:presLayoutVars>
      </dgm:prSet>
      <dgm:spPr/>
    </dgm:pt>
    <dgm:pt modelId="{96669F5E-097F-4325-B80E-04D2EABFFDD9}" type="pres">
      <dgm:prSet presAssocID="{9CD26E1E-4E58-4A85-A65C-361C4CE21A4F}" presName="composite" presStyleCnt="0"/>
      <dgm:spPr/>
    </dgm:pt>
    <dgm:pt modelId="{92E3A1F8-12DC-4732-9750-EFB040123E41}" type="pres">
      <dgm:prSet presAssocID="{9CD26E1E-4E58-4A85-A65C-361C4CE21A4F}" presName="imgShp" presStyleLbl="fgImgPlace1" presStyleIdx="0" presStyleCnt="3" custLinFactNeighborX="-94545" custLinFactNeighborY="23682"/>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39000" r="-39000"/>
          </a:stretch>
        </a:blipFill>
      </dgm:spPr>
    </dgm:pt>
    <dgm:pt modelId="{FCBDB080-83DF-4B6B-9F59-3C5E03591AC2}" type="pres">
      <dgm:prSet presAssocID="{9CD26E1E-4E58-4A85-A65C-361C4CE21A4F}" presName="txShp" presStyleLbl="node1" presStyleIdx="0" presStyleCnt="3" custScaleX="137412" custLinFactNeighborX="3247" custLinFactNeighborY="24669">
        <dgm:presLayoutVars>
          <dgm:bulletEnabled val="1"/>
        </dgm:presLayoutVars>
      </dgm:prSet>
      <dgm:spPr/>
    </dgm:pt>
    <dgm:pt modelId="{828A3233-FFA5-4852-A294-1121A9DFDA2A}" type="pres">
      <dgm:prSet presAssocID="{A477FC63-B37F-4DF3-90D9-8EE5F7B09507}" presName="spacing" presStyleCnt="0"/>
      <dgm:spPr/>
    </dgm:pt>
    <dgm:pt modelId="{0FC75294-BBF5-4129-8114-09D0A996B5E8}" type="pres">
      <dgm:prSet presAssocID="{15EFE3A0-AC55-45A3-A743-887421A1AB0E}" presName="composite" presStyleCnt="0"/>
      <dgm:spPr/>
    </dgm:pt>
    <dgm:pt modelId="{BE115F52-FCB0-4527-A4CD-ED5E7AF9CE57}" type="pres">
      <dgm:prSet presAssocID="{15EFE3A0-AC55-45A3-A743-887421A1AB0E}" presName="imgShp" presStyleLbl="fgImgPlace1" presStyleIdx="1" presStyleCnt="3" custLinFactNeighborX="-94193" custLinFactNeighborY="9107"/>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39000" r="-39000"/>
          </a:stretch>
        </a:blipFill>
      </dgm:spPr>
    </dgm:pt>
    <dgm:pt modelId="{A88E7058-11B8-4116-8594-38CE27F7DA6C}" type="pres">
      <dgm:prSet presAssocID="{15EFE3A0-AC55-45A3-A743-887421A1AB0E}" presName="txShp" presStyleLbl="node1" presStyleIdx="1" presStyleCnt="3" custScaleX="137306" custLinFactNeighborX="3260" custLinFactNeighborY="12069">
        <dgm:presLayoutVars>
          <dgm:bulletEnabled val="1"/>
        </dgm:presLayoutVars>
      </dgm:prSet>
      <dgm:spPr/>
    </dgm:pt>
    <dgm:pt modelId="{5DF20950-9F43-4FC8-A96F-163C9EB83FE8}" type="pres">
      <dgm:prSet presAssocID="{649335F0-1A76-4922-B6F3-9E28294733B1}" presName="spacing" presStyleCnt="0"/>
      <dgm:spPr/>
    </dgm:pt>
    <dgm:pt modelId="{1E9B548B-8901-451B-AEC2-B77471FD5799}" type="pres">
      <dgm:prSet presAssocID="{AB1B5A1B-DB3B-4283-AE08-A0C766C14528}" presName="composite" presStyleCnt="0"/>
      <dgm:spPr/>
    </dgm:pt>
    <dgm:pt modelId="{2F77CD00-3E54-45C0-8F2B-C61406CB376E}" type="pres">
      <dgm:prSet presAssocID="{AB1B5A1B-DB3B-4283-AE08-A0C766C14528}" presName="imgShp" presStyleLbl="fgImgPlace1" presStyleIdx="2" presStyleCnt="3" custLinFactNeighborX="-93556" custLinFactNeighborY="735"/>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39000" r="-39000"/>
          </a:stretch>
        </a:blipFill>
      </dgm:spPr>
    </dgm:pt>
    <dgm:pt modelId="{B6C26E58-4AEB-409C-92A2-3CDC0700FA47}" type="pres">
      <dgm:prSet presAssocID="{AB1B5A1B-DB3B-4283-AE08-A0C766C14528}" presName="txShp" presStyleLbl="node1" presStyleIdx="2" presStyleCnt="3" custScaleX="136325" custLinFactNeighborX="3097" custLinFactNeighborY="735">
        <dgm:presLayoutVars>
          <dgm:bulletEnabled val="1"/>
        </dgm:presLayoutVars>
      </dgm:prSet>
      <dgm:spPr/>
    </dgm:pt>
  </dgm:ptLst>
  <dgm:cxnLst>
    <dgm:cxn modelId="{7BF4F805-9B95-4B8D-9692-8F315FC6AA71}" type="presOf" srcId="{15EFE3A0-AC55-45A3-A743-887421A1AB0E}" destId="{A88E7058-11B8-4116-8594-38CE27F7DA6C}" srcOrd="0" destOrd="0" presId="urn:microsoft.com/office/officeart/2005/8/layout/vList3"/>
    <dgm:cxn modelId="{664A8079-48E1-46FC-A18B-2F51AE243544}" srcId="{C753E1F3-08AD-48DA-9050-D7A2B7963FF4}" destId="{9CD26E1E-4E58-4A85-A65C-361C4CE21A4F}" srcOrd="0" destOrd="0" parTransId="{80B1251F-B302-4259-91D1-E17343BBEF34}" sibTransId="{A477FC63-B37F-4DF3-90D9-8EE5F7B09507}"/>
    <dgm:cxn modelId="{DF12347C-43C6-4EF2-A45D-F7E7CD951189}" srcId="{C753E1F3-08AD-48DA-9050-D7A2B7963FF4}" destId="{15EFE3A0-AC55-45A3-A743-887421A1AB0E}" srcOrd="1" destOrd="0" parTransId="{99CEF423-03B8-448D-906E-0B5480B25E3E}" sibTransId="{649335F0-1A76-4922-B6F3-9E28294733B1}"/>
    <dgm:cxn modelId="{3071CC88-A0D3-4522-9F15-07C2E440D2DB}" type="presOf" srcId="{9CD26E1E-4E58-4A85-A65C-361C4CE21A4F}" destId="{FCBDB080-83DF-4B6B-9F59-3C5E03591AC2}" srcOrd="0" destOrd="0" presId="urn:microsoft.com/office/officeart/2005/8/layout/vList3"/>
    <dgm:cxn modelId="{CC091FA3-79AF-42E3-A54C-E535F0204B29}" srcId="{C753E1F3-08AD-48DA-9050-D7A2B7963FF4}" destId="{AB1B5A1B-DB3B-4283-AE08-A0C766C14528}" srcOrd="2" destOrd="0" parTransId="{956C749B-95DC-4DE8-903E-001EA1990B7F}" sibTransId="{8791F338-8554-40A6-92D9-ADF5161DAF90}"/>
    <dgm:cxn modelId="{5049D2AC-20AD-4335-831A-922B0F49955B}" type="presOf" srcId="{AB1B5A1B-DB3B-4283-AE08-A0C766C14528}" destId="{B6C26E58-4AEB-409C-92A2-3CDC0700FA47}" srcOrd="0" destOrd="0" presId="urn:microsoft.com/office/officeart/2005/8/layout/vList3"/>
    <dgm:cxn modelId="{06DFE7EB-A21F-4A3A-AA3D-B00BBF7165B4}" type="presOf" srcId="{C753E1F3-08AD-48DA-9050-D7A2B7963FF4}" destId="{AFCC4616-58A7-46DA-848F-02745C69F28E}" srcOrd="0" destOrd="0" presId="urn:microsoft.com/office/officeart/2005/8/layout/vList3"/>
    <dgm:cxn modelId="{87FBF2AA-5918-484E-BA45-F96020182277}" type="presParOf" srcId="{AFCC4616-58A7-46DA-848F-02745C69F28E}" destId="{96669F5E-097F-4325-B80E-04D2EABFFDD9}" srcOrd="0" destOrd="0" presId="urn:microsoft.com/office/officeart/2005/8/layout/vList3"/>
    <dgm:cxn modelId="{53AD3C09-AD2C-4A4D-977E-124514012319}" type="presParOf" srcId="{96669F5E-097F-4325-B80E-04D2EABFFDD9}" destId="{92E3A1F8-12DC-4732-9750-EFB040123E41}" srcOrd="0" destOrd="0" presId="urn:microsoft.com/office/officeart/2005/8/layout/vList3"/>
    <dgm:cxn modelId="{55639DBF-C8B3-4668-9DF6-12D2A3DA5029}" type="presParOf" srcId="{96669F5E-097F-4325-B80E-04D2EABFFDD9}" destId="{FCBDB080-83DF-4B6B-9F59-3C5E03591AC2}" srcOrd="1" destOrd="0" presId="urn:microsoft.com/office/officeart/2005/8/layout/vList3"/>
    <dgm:cxn modelId="{C2184878-0DA1-4C99-A916-F7BCA6FC6F9C}" type="presParOf" srcId="{AFCC4616-58A7-46DA-848F-02745C69F28E}" destId="{828A3233-FFA5-4852-A294-1121A9DFDA2A}" srcOrd="1" destOrd="0" presId="urn:microsoft.com/office/officeart/2005/8/layout/vList3"/>
    <dgm:cxn modelId="{7D8F90C4-2BA4-4A6A-8E0E-85CD4AB129C5}" type="presParOf" srcId="{AFCC4616-58A7-46DA-848F-02745C69F28E}" destId="{0FC75294-BBF5-4129-8114-09D0A996B5E8}" srcOrd="2" destOrd="0" presId="urn:microsoft.com/office/officeart/2005/8/layout/vList3"/>
    <dgm:cxn modelId="{14F22A8D-2047-41F9-8DF0-682663468AF4}" type="presParOf" srcId="{0FC75294-BBF5-4129-8114-09D0A996B5E8}" destId="{BE115F52-FCB0-4527-A4CD-ED5E7AF9CE57}" srcOrd="0" destOrd="0" presId="urn:microsoft.com/office/officeart/2005/8/layout/vList3"/>
    <dgm:cxn modelId="{FBCEF343-A38D-44E9-B2D4-A43B1B5175E2}" type="presParOf" srcId="{0FC75294-BBF5-4129-8114-09D0A996B5E8}" destId="{A88E7058-11B8-4116-8594-38CE27F7DA6C}" srcOrd="1" destOrd="0" presId="urn:microsoft.com/office/officeart/2005/8/layout/vList3"/>
    <dgm:cxn modelId="{AE84AEF7-7A1B-4EA3-8AF0-98451F39A401}" type="presParOf" srcId="{AFCC4616-58A7-46DA-848F-02745C69F28E}" destId="{5DF20950-9F43-4FC8-A96F-163C9EB83FE8}" srcOrd="3" destOrd="0" presId="urn:microsoft.com/office/officeart/2005/8/layout/vList3"/>
    <dgm:cxn modelId="{6E7A381F-3342-48EA-B66E-211C7AE52BE2}" type="presParOf" srcId="{AFCC4616-58A7-46DA-848F-02745C69F28E}" destId="{1E9B548B-8901-451B-AEC2-B77471FD5799}" srcOrd="4" destOrd="0" presId="urn:microsoft.com/office/officeart/2005/8/layout/vList3"/>
    <dgm:cxn modelId="{AAFFA8B4-9406-4B0C-89ED-AF119FAC8B57}" type="presParOf" srcId="{1E9B548B-8901-451B-AEC2-B77471FD5799}" destId="{2F77CD00-3E54-45C0-8F2B-C61406CB376E}" srcOrd="0" destOrd="0" presId="urn:microsoft.com/office/officeart/2005/8/layout/vList3"/>
    <dgm:cxn modelId="{59E0FD8D-78A1-4AD0-82AD-EC6EAECC308E}" type="presParOf" srcId="{1E9B548B-8901-451B-AEC2-B77471FD5799}" destId="{B6C26E58-4AEB-409C-92A2-3CDC0700FA47}"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DB080-83DF-4B6B-9F59-3C5E03591AC2}">
      <dsp:nvSpPr>
        <dsp:cNvPr id="0" name=""/>
        <dsp:cNvSpPr/>
      </dsp:nvSpPr>
      <dsp:spPr>
        <a:xfrm rot="10800000">
          <a:off x="788793" y="331438"/>
          <a:ext cx="11140922" cy="1342161"/>
        </a:xfrm>
        <a:prstGeom prst="homePlate">
          <a:avLst/>
        </a:prstGeom>
        <a:solidFill>
          <a:schemeClr val="bg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185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5">
                  <a:lumMod val="50000"/>
                </a:schemeClr>
              </a:solidFill>
            </a:rPr>
            <a:t>OBIECTIV SPECIFIC </a:t>
          </a:r>
          <a:r>
            <a:rPr lang="ro-RO" sz="1800" b="1" kern="1200" dirty="0">
              <a:solidFill>
                <a:schemeClr val="accent5">
                  <a:lumMod val="50000"/>
                </a:schemeClr>
              </a:solidFill>
            </a:rPr>
            <a:t>1</a:t>
          </a:r>
          <a:endParaRPr lang="ro-RO" sz="1800" b="0" i="0" kern="1200" dirty="0">
            <a:solidFill>
              <a:srgbClr val="002060"/>
            </a:solidFill>
          </a:endParaRPr>
        </a:p>
        <a:p>
          <a:pPr marL="0" lvl="0" indent="0" algn="just" defTabSz="800100">
            <a:lnSpc>
              <a:spcPct val="90000"/>
            </a:lnSpc>
            <a:spcBef>
              <a:spcPct val="0"/>
            </a:spcBef>
            <a:spcAft>
              <a:spcPct val="35000"/>
            </a:spcAft>
            <a:buNone/>
          </a:pPr>
          <a:r>
            <a:rPr lang="en-US" sz="1800" b="0" i="0" kern="1200" dirty="0" err="1">
              <a:solidFill>
                <a:srgbClr val="002060"/>
              </a:solidFill>
            </a:rPr>
            <a:t>Modernizarea</a:t>
          </a:r>
          <a:r>
            <a:rPr lang="en-US" sz="1800" b="0" i="0" kern="1200" dirty="0">
              <a:solidFill>
                <a:srgbClr val="002060"/>
              </a:solidFill>
            </a:rPr>
            <a:t> </a:t>
          </a:r>
          <a:r>
            <a:rPr lang="en-US" sz="1800" b="0" i="0" kern="1200" dirty="0" err="1">
              <a:solidFill>
                <a:srgbClr val="002060"/>
              </a:solidFill>
            </a:rPr>
            <a:t>și</a:t>
          </a:r>
          <a:r>
            <a:rPr lang="en-US" sz="1800" b="0" i="0" kern="1200" dirty="0">
              <a:solidFill>
                <a:srgbClr val="002060"/>
              </a:solidFill>
            </a:rPr>
            <a:t> </a:t>
          </a:r>
          <a:r>
            <a:rPr lang="en-US" sz="1800" b="0" i="0" kern="1200" dirty="0" err="1">
              <a:solidFill>
                <a:srgbClr val="002060"/>
              </a:solidFill>
            </a:rPr>
            <a:t>reabilitarea</a:t>
          </a:r>
          <a:r>
            <a:rPr lang="en-US" sz="1800" b="0" i="0" kern="1200" dirty="0">
              <a:solidFill>
                <a:srgbClr val="002060"/>
              </a:solidFill>
            </a:rPr>
            <a:t> </a:t>
          </a:r>
          <a:r>
            <a:rPr lang="ro-RO" sz="1800" b="1" i="1" kern="1200" dirty="0">
              <a:solidFill>
                <a:srgbClr val="002060"/>
              </a:solidFill>
            </a:rPr>
            <a:t>D</a:t>
          </a:r>
          <a:r>
            <a:rPr lang="en-US" sz="1800" b="1" i="1" kern="1200" dirty="0" err="1">
              <a:solidFill>
                <a:srgbClr val="002060"/>
              </a:solidFill>
            </a:rPr>
            <a:t>anelor</a:t>
          </a:r>
          <a:r>
            <a:rPr lang="en-US" sz="1800" b="1" i="1" kern="1200" dirty="0">
              <a:solidFill>
                <a:srgbClr val="002060"/>
              </a:solidFill>
            </a:rPr>
            <a:t> 31, 32, 33, 34, 35, 36, 37, 38 </a:t>
          </a:r>
          <a:r>
            <a:rPr lang="ro-RO" sz="1800" b="1" i="1" kern="1200" dirty="0">
              <a:solidFill>
                <a:srgbClr val="002060"/>
              </a:solidFill>
            </a:rPr>
            <a:t>ș</a:t>
          </a:r>
          <a:r>
            <a:rPr lang="en-US" sz="1800" b="0" i="0" kern="1200" dirty="0" err="1">
              <a:solidFill>
                <a:srgbClr val="002060"/>
              </a:solidFill>
            </a:rPr>
            <a:t>i</a:t>
          </a:r>
          <a:r>
            <a:rPr lang="en-US" sz="1800" b="0" i="0" kern="1200" dirty="0">
              <a:solidFill>
                <a:srgbClr val="002060"/>
              </a:solidFill>
            </a:rPr>
            <a:t> a </a:t>
          </a:r>
          <a:r>
            <a:rPr lang="ro-RO" sz="1800" b="1" i="1" kern="1200" dirty="0">
              <a:solidFill>
                <a:srgbClr val="002060"/>
              </a:solidFill>
            </a:rPr>
            <a:t>C</a:t>
          </a:r>
          <a:r>
            <a:rPr lang="en-US" sz="1800" b="1" i="1" kern="1200" dirty="0" err="1">
              <a:solidFill>
                <a:srgbClr val="002060"/>
              </a:solidFill>
            </a:rPr>
            <a:t>apului</a:t>
          </a:r>
          <a:r>
            <a:rPr lang="en-US" sz="1800" b="1" i="1" kern="1200" dirty="0">
              <a:solidFill>
                <a:srgbClr val="002060"/>
              </a:solidFill>
            </a:rPr>
            <a:t> de mol </a:t>
          </a:r>
          <a:r>
            <a:rPr lang="en-US" sz="1800" b="0" i="0" kern="1200" dirty="0">
              <a:solidFill>
                <a:srgbClr val="002060"/>
              </a:solidFill>
            </a:rPr>
            <a:t>din </a:t>
          </a:r>
          <a:r>
            <a:rPr lang="ro-RO" sz="1800" b="0" i="0" kern="1200" dirty="0">
              <a:solidFill>
                <a:srgbClr val="002060"/>
              </a:solidFill>
            </a:rPr>
            <a:t>I</a:t>
          </a:r>
          <a:r>
            <a:rPr lang="en-US" sz="1800" b="0" i="0" kern="1200" dirty="0" err="1">
              <a:solidFill>
                <a:srgbClr val="002060"/>
              </a:solidFill>
            </a:rPr>
            <a:t>ncinta</a:t>
          </a:r>
          <a:r>
            <a:rPr lang="en-US" sz="1800" b="0" i="0" kern="1200" dirty="0">
              <a:solidFill>
                <a:srgbClr val="002060"/>
              </a:solidFill>
            </a:rPr>
            <a:t> </a:t>
          </a:r>
          <a:r>
            <a:rPr lang="en-US" sz="1800" b="0" i="0" kern="1200" dirty="0" err="1">
              <a:solidFill>
                <a:srgbClr val="002060"/>
              </a:solidFill>
            </a:rPr>
            <a:t>Bazin</a:t>
          </a:r>
          <a:r>
            <a:rPr lang="en-US" sz="1800" b="0" i="0" kern="1200" dirty="0">
              <a:solidFill>
                <a:srgbClr val="002060"/>
              </a:solidFill>
            </a:rPr>
            <a:t> </a:t>
          </a:r>
          <a:r>
            <a:rPr lang="en-US" sz="1800" b="0" i="0" kern="1200" dirty="0" err="1">
              <a:solidFill>
                <a:srgbClr val="002060"/>
              </a:solidFill>
            </a:rPr>
            <a:t>Docuri</a:t>
          </a:r>
          <a:r>
            <a:rPr lang="en-US" sz="1800" b="0" i="0" kern="1200" dirty="0">
              <a:solidFill>
                <a:srgbClr val="002060"/>
              </a:solidFill>
            </a:rPr>
            <a:t> cu </a:t>
          </a:r>
          <a:r>
            <a:rPr lang="en-US" sz="1800" b="1" i="1" kern="1200" dirty="0" err="1">
              <a:solidFill>
                <a:srgbClr val="002060"/>
              </a:solidFill>
            </a:rPr>
            <a:t>L</a:t>
          </a:r>
          <a:r>
            <a:rPr lang="en-US" sz="1400" b="1" i="1" kern="1200" dirty="0" err="1">
              <a:solidFill>
                <a:srgbClr val="002060"/>
              </a:solidFill>
            </a:rPr>
            <a:t>total</a:t>
          </a:r>
          <a:r>
            <a:rPr lang="ro-RO" sz="1400" b="1" i="1" kern="1200" dirty="0">
              <a:solidFill>
                <a:srgbClr val="002060"/>
              </a:solidFill>
            </a:rPr>
            <a:t>ă</a:t>
          </a:r>
          <a:r>
            <a:rPr lang="en-US" sz="1800" b="1" i="1" kern="1200" dirty="0">
              <a:solidFill>
                <a:srgbClr val="002060"/>
              </a:solidFill>
            </a:rPr>
            <a:t> = 1</a:t>
          </a:r>
          <a:r>
            <a:rPr lang="ro-RO" sz="1800" b="1" i="1" kern="1200" dirty="0">
              <a:solidFill>
                <a:srgbClr val="002060"/>
              </a:solidFill>
            </a:rPr>
            <a:t>.</a:t>
          </a:r>
          <a:r>
            <a:rPr lang="en-US" sz="1800" b="1" i="1" kern="1200" dirty="0">
              <a:solidFill>
                <a:srgbClr val="002060"/>
              </a:solidFill>
            </a:rPr>
            <a:t>005</a:t>
          </a:r>
          <a:r>
            <a:rPr lang="ro-RO" sz="1800" b="1" i="1" kern="1200" dirty="0">
              <a:solidFill>
                <a:srgbClr val="002060"/>
              </a:solidFill>
            </a:rPr>
            <a:t> </a:t>
          </a:r>
          <a:r>
            <a:rPr lang="en-US" sz="1800" b="1" i="1" kern="1200" dirty="0">
              <a:solidFill>
                <a:srgbClr val="002060"/>
              </a:solidFill>
            </a:rPr>
            <a:t>m</a:t>
          </a:r>
          <a:r>
            <a:rPr lang="en-US" sz="1800" b="0" i="0" kern="1200" dirty="0">
              <a:solidFill>
                <a:srgbClr val="002060"/>
              </a:solidFill>
            </a:rPr>
            <a:t>, cu </a:t>
          </a:r>
          <a:r>
            <a:rPr lang="en-US" sz="1800" b="0" i="0" kern="1200" dirty="0" err="1">
              <a:solidFill>
                <a:srgbClr val="002060"/>
              </a:solidFill>
            </a:rPr>
            <a:t>scopul</a:t>
          </a:r>
          <a:r>
            <a:rPr lang="en-US" sz="1800" b="0" i="0" kern="1200" dirty="0">
              <a:solidFill>
                <a:srgbClr val="002060"/>
              </a:solidFill>
            </a:rPr>
            <a:t> </a:t>
          </a:r>
          <a:r>
            <a:rPr lang="en-US" sz="1800" b="0" i="0" kern="1200" dirty="0" err="1">
              <a:solidFill>
                <a:srgbClr val="002060"/>
              </a:solidFill>
            </a:rPr>
            <a:t>creșterii</a:t>
          </a:r>
          <a:r>
            <a:rPr lang="en-US" sz="1800" b="0" i="0" kern="1200" dirty="0">
              <a:solidFill>
                <a:srgbClr val="002060"/>
              </a:solidFill>
            </a:rPr>
            <a:t> </a:t>
          </a:r>
          <a:r>
            <a:rPr lang="en-US" sz="1800" b="0" i="0" kern="1200" dirty="0" err="1">
              <a:solidFill>
                <a:srgbClr val="002060"/>
              </a:solidFill>
            </a:rPr>
            <a:t>capacității</a:t>
          </a:r>
          <a:r>
            <a:rPr lang="en-US" sz="1800" b="0" i="0" kern="1200" dirty="0">
              <a:solidFill>
                <a:srgbClr val="002060"/>
              </a:solidFill>
            </a:rPr>
            <a:t> de </a:t>
          </a:r>
          <a:r>
            <a:rPr lang="en-US" sz="1800" b="0" i="0" kern="1200" dirty="0" err="1">
              <a:solidFill>
                <a:srgbClr val="002060"/>
              </a:solidFill>
            </a:rPr>
            <a:t>operare</a:t>
          </a:r>
          <a:r>
            <a:rPr lang="en-US" sz="1800" b="0" i="0" kern="1200" dirty="0">
              <a:solidFill>
                <a:srgbClr val="002060"/>
              </a:solidFill>
            </a:rPr>
            <a:t> a </a:t>
          </a:r>
          <a:r>
            <a:rPr lang="en-US" sz="1800" b="0" i="0" kern="1200" dirty="0" err="1">
              <a:solidFill>
                <a:srgbClr val="002060"/>
              </a:solidFill>
            </a:rPr>
            <a:t>Portului</a:t>
          </a:r>
          <a:r>
            <a:rPr lang="en-US" sz="1800" b="0" i="0" kern="1200" dirty="0">
              <a:solidFill>
                <a:srgbClr val="002060"/>
              </a:solidFill>
            </a:rPr>
            <a:t> </a:t>
          </a:r>
          <a:r>
            <a:rPr lang="en-US" sz="1800" b="0" i="0" kern="1200" dirty="0" err="1">
              <a:solidFill>
                <a:srgbClr val="002060"/>
              </a:solidFill>
            </a:rPr>
            <a:t>Brăila</a:t>
          </a:r>
          <a:r>
            <a:rPr lang="en-US" sz="1800" b="0" i="0" kern="1200" dirty="0">
              <a:solidFill>
                <a:srgbClr val="002060"/>
              </a:solidFill>
            </a:rPr>
            <a:t> conform </a:t>
          </a:r>
          <a:r>
            <a:rPr lang="en-US" sz="1800" b="0" i="0" kern="1200" dirty="0" err="1">
              <a:solidFill>
                <a:srgbClr val="002060"/>
              </a:solidFill>
            </a:rPr>
            <a:t>volumului</a:t>
          </a:r>
          <a:r>
            <a:rPr lang="en-US" sz="1800" b="0" i="0" kern="1200" dirty="0">
              <a:solidFill>
                <a:srgbClr val="002060"/>
              </a:solidFill>
            </a:rPr>
            <a:t> actual </a:t>
          </a:r>
          <a:r>
            <a:rPr lang="en-US" sz="1800" b="0" i="0" kern="1200" dirty="0" err="1">
              <a:solidFill>
                <a:srgbClr val="002060"/>
              </a:solidFill>
            </a:rPr>
            <a:t>și</a:t>
          </a:r>
          <a:r>
            <a:rPr lang="en-US" sz="1800" b="0" i="0" kern="1200" dirty="0">
              <a:solidFill>
                <a:srgbClr val="002060"/>
              </a:solidFill>
            </a:rPr>
            <a:t> </a:t>
          </a:r>
          <a:r>
            <a:rPr lang="en-US" sz="1800" b="0" i="0" kern="1200" dirty="0" err="1">
              <a:solidFill>
                <a:srgbClr val="002060"/>
              </a:solidFill>
            </a:rPr>
            <a:t>previzionat</a:t>
          </a:r>
          <a:r>
            <a:rPr lang="en-US" sz="1800" b="0" i="0" kern="1200" dirty="0">
              <a:solidFill>
                <a:srgbClr val="002060"/>
              </a:solidFill>
            </a:rPr>
            <a:t> al </a:t>
          </a:r>
          <a:r>
            <a:rPr lang="en-US" sz="1800" b="0" i="0" kern="1200" dirty="0" err="1">
              <a:solidFill>
                <a:srgbClr val="002060"/>
              </a:solidFill>
            </a:rPr>
            <a:t>cererii</a:t>
          </a:r>
          <a:r>
            <a:rPr lang="en-US" sz="1800" b="0" i="0" kern="1200" dirty="0">
              <a:solidFill>
                <a:srgbClr val="002060"/>
              </a:solidFill>
            </a:rPr>
            <a:t>. </a:t>
          </a:r>
          <a:endParaRPr lang="ro-RO" sz="1800" b="1" kern="1200" dirty="0">
            <a:solidFill>
              <a:srgbClr val="002060"/>
            </a:solidFill>
          </a:endParaRPr>
        </a:p>
      </dsp:txBody>
      <dsp:txXfrm rot="10800000">
        <a:off x="1124333" y="331438"/>
        <a:ext cx="10805382" cy="1342161"/>
      </dsp:txXfrm>
    </dsp:sp>
    <dsp:sp modelId="{92E3A1F8-12DC-4732-9750-EFB040123E41}">
      <dsp:nvSpPr>
        <dsp:cNvPr id="0" name=""/>
        <dsp:cNvSpPr/>
      </dsp:nvSpPr>
      <dsp:spPr>
        <a:xfrm>
          <a:off x="102132" y="318191"/>
          <a:ext cx="1342161" cy="1342161"/>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39000" r="-3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88E7058-11B8-4116-8594-38CE27F7DA6C}">
      <dsp:nvSpPr>
        <dsp:cNvPr id="0" name=""/>
        <dsp:cNvSpPr/>
      </dsp:nvSpPr>
      <dsp:spPr>
        <a:xfrm rot="10800000">
          <a:off x="794144" y="1900380"/>
          <a:ext cx="11132328" cy="1342161"/>
        </a:xfrm>
        <a:prstGeom prst="homePlate">
          <a:avLst/>
        </a:prstGeom>
        <a:solidFill>
          <a:schemeClr val="bg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1856"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02060"/>
              </a:solidFill>
            </a:rPr>
            <a:t>OBIECTIV SPECIFIC 2</a:t>
          </a:r>
          <a:endParaRPr lang="ro-RO" sz="1900" b="1" kern="1200" dirty="0">
            <a:solidFill>
              <a:srgbClr val="002060"/>
            </a:solidFill>
          </a:endParaRPr>
        </a:p>
        <a:p>
          <a:pPr marL="0" lvl="0" indent="0" algn="just" defTabSz="844550">
            <a:lnSpc>
              <a:spcPct val="90000"/>
            </a:lnSpc>
            <a:spcBef>
              <a:spcPct val="0"/>
            </a:spcBef>
            <a:spcAft>
              <a:spcPct val="35000"/>
            </a:spcAft>
            <a:buNone/>
          </a:pPr>
          <a:r>
            <a:rPr lang="en-US" sz="1800" b="0" i="0" kern="1200" dirty="0" err="1">
              <a:solidFill>
                <a:srgbClr val="002060"/>
              </a:solidFill>
            </a:rPr>
            <a:t>Reabilitarea</a:t>
          </a:r>
          <a:r>
            <a:rPr lang="en-US" sz="1800" b="0" i="0" kern="1200" dirty="0">
              <a:solidFill>
                <a:srgbClr val="002060"/>
              </a:solidFill>
            </a:rPr>
            <a:t> </a:t>
          </a:r>
          <a:r>
            <a:rPr lang="en-US" sz="1800" b="0" i="0" kern="1200" dirty="0" err="1">
              <a:solidFill>
                <a:srgbClr val="002060"/>
              </a:solidFill>
            </a:rPr>
            <a:t>drumurilor</a:t>
          </a:r>
          <a:r>
            <a:rPr lang="en-US" sz="1800" b="0" i="0" kern="1200" dirty="0">
              <a:solidFill>
                <a:srgbClr val="002060"/>
              </a:solidFill>
            </a:rPr>
            <a:t> de </a:t>
          </a:r>
          <a:r>
            <a:rPr lang="en-US" sz="1800" b="0" i="0" kern="1200" dirty="0" err="1">
              <a:solidFill>
                <a:srgbClr val="002060"/>
              </a:solidFill>
            </a:rPr>
            <a:t>utilitate</a:t>
          </a:r>
          <a:r>
            <a:rPr lang="en-US" sz="1800" b="0" i="0" kern="1200" dirty="0">
              <a:solidFill>
                <a:srgbClr val="002060"/>
              </a:solidFill>
            </a:rPr>
            <a:t> </a:t>
          </a:r>
          <a:r>
            <a:rPr lang="en-US" sz="1800" b="0" i="0" kern="1200" dirty="0" err="1">
              <a:solidFill>
                <a:srgbClr val="002060"/>
              </a:solidFill>
            </a:rPr>
            <a:t>publică</a:t>
          </a:r>
          <a:r>
            <a:rPr lang="en-US" sz="1800" b="0" i="0" kern="1200" dirty="0">
              <a:solidFill>
                <a:srgbClr val="002060"/>
              </a:solidFill>
            </a:rPr>
            <a:t> </a:t>
          </a:r>
          <a:r>
            <a:rPr lang="en-US" sz="1800" b="1" i="1" kern="1200" dirty="0">
              <a:solidFill>
                <a:srgbClr val="002060"/>
              </a:solidFill>
            </a:rPr>
            <a:t>DUP 3, DUP 5, DUP 6 </a:t>
          </a:r>
          <a:r>
            <a:rPr lang="en-US" sz="1800" b="0" i="0" kern="1200" dirty="0">
              <a:solidFill>
                <a:srgbClr val="002060"/>
              </a:solidFill>
            </a:rPr>
            <a:t>cu </a:t>
          </a:r>
          <a:r>
            <a:rPr lang="en-US" sz="1800" b="1" i="1" kern="1200" dirty="0" err="1">
              <a:solidFill>
                <a:srgbClr val="002060"/>
              </a:solidFill>
            </a:rPr>
            <a:t>L</a:t>
          </a:r>
          <a:r>
            <a:rPr lang="en-US" sz="1400" b="1" i="1" kern="1200" dirty="0" err="1">
              <a:solidFill>
                <a:srgbClr val="002060"/>
              </a:solidFill>
            </a:rPr>
            <a:t>total</a:t>
          </a:r>
          <a:r>
            <a:rPr lang="ro-RO" sz="1400" b="1" i="1" kern="1200" dirty="0">
              <a:solidFill>
                <a:srgbClr val="002060"/>
              </a:solidFill>
            </a:rPr>
            <a:t>ă</a:t>
          </a:r>
          <a:r>
            <a:rPr lang="en-US" sz="1800" b="1" i="1" kern="1200" dirty="0">
              <a:solidFill>
                <a:srgbClr val="002060"/>
              </a:solidFill>
            </a:rPr>
            <a:t> = 2</a:t>
          </a:r>
          <a:r>
            <a:rPr lang="ro-RO" sz="1800" b="1" i="1" kern="1200" dirty="0">
              <a:solidFill>
                <a:srgbClr val="002060"/>
              </a:solidFill>
            </a:rPr>
            <a:t>.</a:t>
          </a:r>
          <a:r>
            <a:rPr lang="en-US" sz="1800" b="1" i="1" kern="1200" dirty="0">
              <a:solidFill>
                <a:srgbClr val="002060"/>
              </a:solidFill>
            </a:rPr>
            <a:t>811</a:t>
          </a:r>
          <a:r>
            <a:rPr lang="ro-RO" sz="1800" b="1" i="1" kern="1200" dirty="0">
              <a:solidFill>
                <a:srgbClr val="002060"/>
              </a:solidFill>
            </a:rPr>
            <a:t> </a:t>
          </a:r>
          <a:r>
            <a:rPr lang="en-US" sz="1800" b="1" i="1" kern="1200" dirty="0">
              <a:solidFill>
                <a:srgbClr val="002060"/>
              </a:solidFill>
            </a:rPr>
            <a:t>m</a:t>
          </a:r>
          <a:r>
            <a:rPr lang="en-US" sz="1800" b="0" i="0" kern="1200" dirty="0">
              <a:solidFill>
                <a:srgbClr val="002060"/>
              </a:solidFill>
            </a:rPr>
            <a:t>, cu </a:t>
          </a:r>
          <a:r>
            <a:rPr lang="en-US" sz="1800" b="0" i="0" kern="1200" dirty="0" err="1">
              <a:solidFill>
                <a:srgbClr val="002060"/>
              </a:solidFill>
            </a:rPr>
            <a:t>scopul</a:t>
          </a:r>
          <a:r>
            <a:rPr lang="en-US" sz="1800" b="0" i="0" kern="1200" dirty="0">
              <a:solidFill>
                <a:srgbClr val="002060"/>
              </a:solidFill>
            </a:rPr>
            <a:t> </a:t>
          </a:r>
          <a:r>
            <a:rPr lang="en-US" sz="1800" b="0" i="0" kern="1200" dirty="0" err="1">
              <a:solidFill>
                <a:srgbClr val="002060"/>
              </a:solidFill>
            </a:rPr>
            <a:t>creșterii</a:t>
          </a:r>
          <a:r>
            <a:rPr lang="en-US" sz="1800" b="0" i="0" kern="1200" dirty="0">
              <a:solidFill>
                <a:srgbClr val="002060"/>
              </a:solidFill>
            </a:rPr>
            <a:t> </a:t>
          </a:r>
          <a:r>
            <a:rPr lang="en-US" sz="1800" b="0" i="0" kern="1200" dirty="0" err="1">
              <a:solidFill>
                <a:srgbClr val="002060"/>
              </a:solidFill>
            </a:rPr>
            <a:t>eficienței</a:t>
          </a:r>
          <a:r>
            <a:rPr lang="en-US" sz="1800" b="0" i="0" kern="1200" dirty="0">
              <a:solidFill>
                <a:srgbClr val="002060"/>
              </a:solidFill>
            </a:rPr>
            <a:t> </a:t>
          </a:r>
          <a:r>
            <a:rPr lang="en-US" sz="1800" b="0" i="0" kern="1200" dirty="0" err="1">
              <a:solidFill>
                <a:srgbClr val="002060"/>
              </a:solidFill>
            </a:rPr>
            <a:t>și</a:t>
          </a:r>
          <a:r>
            <a:rPr lang="en-US" sz="1800" b="0" i="0" kern="1200" dirty="0">
              <a:solidFill>
                <a:srgbClr val="002060"/>
              </a:solidFill>
            </a:rPr>
            <a:t> </a:t>
          </a:r>
          <a:r>
            <a:rPr lang="en-US" sz="1800" b="0" i="0" kern="1200" dirty="0" err="1">
              <a:solidFill>
                <a:srgbClr val="002060"/>
              </a:solidFill>
            </a:rPr>
            <a:t>conectivității</a:t>
          </a:r>
          <a:r>
            <a:rPr lang="en-US" sz="1800" b="0" i="0" kern="1200" dirty="0">
              <a:solidFill>
                <a:srgbClr val="002060"/>
              </a:solidFill>
            </a:rPr>
            <a:t> </a:t>
          </a:r>
          <a:r>
            <a:rPr lang="en-US" sz="1800" b="0" i="0" kern="1200" dirty="0" err="1">
              <a:solidFill>
                <a:srgbClr val="002060"/>
              </a:solidFill>
            </a:rPr>
            <a:t>Portul</a:t>
          </a:r>
          <a:r>
            <a:rPr lang="en-US" sz="1800" b="0" i="0" kern="1200" dirty="0">
              <a:solidFill>
                <a:srgbClr val="002060"/>
              </a:solidFill>
            </a:rPr>
            <a:t> </a:t>
          </a:r>
          <a:r>
            <a:rPr lang="en-US" sz="1800" b="0" i="0" kern="1200" dirty="0" err="1">
              <a:solidFill>
                <a:srgbClr val="002060"/>
              </a:solidFill>
            </a:rPr>
            <a:t>Brăila</a:t>
          </a:r>
          <a:r>
            <a:rPr lang="en-US" sz="1800" b="0" i="0" kern="1200" dirty="0">
              <a:solidFill>
                <a:srgbClr val="002060"/>
              </a:solidFill>
            </a:rPr>
            <a:t> </a:t>
          </a:r>
          <a:r>
            <a:rPr lang="ro-RO" sz="1800" b="0" i="0" kern="1200" dirty="0">
              <a:solidFill>
                <a:srgbClr val="002060"/>
              </a:solidFill>
            </a:rPr>
            <a:t>ș</a:t>
          </a:r>
          <a:r>
            <a:rPr lang="en-US" sz="1800" b="0" i="0" kern="1200" dirty="0" err="1">
              <a:solidFill>
                <a:srgbClr val="002060"/>
              </a:solidFill>
            </a:rPr>
            <a:t>i</a:t>
          </a:r>
          <a:r>
            <a:rPr lang="en-US" sz="1800" b="0" i="0" kern="1200" dirty="0">
              <a:solidFill>
                <a:srgbClr val="002060"/>
              </a:solidFill>
            </a:rPr>
            <a:t> </a:t>
          </a:r>
          <a:r>
            <a:rPr lang="en-US" sz="1800" b="0" i="0" kern="1200" dirty="0" err="1">
              <a:solidFill>
                <a:srgbClr val="002060"/>
              </a:solidFill>
            </a:rPr>
            <a:t>consolidarea</a:t>
          </a:r>
          <a:r>
            <a:rPr lang="en-US" sz="1800" b="0" i="0" kern="1200" dirty="0">
              <a:solidFill>
                <a:srgbClr val="002060"/>
              </a:solidFill>
            </a:rPr>
            <a:t> </a:t>
          </a:r>
          <a:r>
            <a:rPr lang="en-US" sz="1800" b="0" i="0" kern="1200" dirty="0" err="1">
              <a:solidFill>
                <a:srgbClr val="002060"/>
              </a:solidFill>
            </a:rPr>
            <a:t>legăturilor</a:t>
          </a:r>
          <a:r>
            <a:rPr lang="en-US" sz="1800" b="0" i="0" kern="1200" dirty="0">
              <a:solidFill>
                <a:srgbClr val="002060"/>
              </a:solidFill>
            </a:rPr>
            <a:t> </a:t>
          </a:r>
          <a:r>
            <a:rPr lang="en-US" sz="1800" b="0" i="0" kern="1200" dirty="0" err="1">
              <a:solidFill>
                <a:srgbClr val="002060"/>
              </a:solidFill>
            </a:rPr>
            <a:t>dintre</a:t>
          </a:r>
          <a:r>
            <a:rPr lang="en-US" sz="1800" b="0" i="0" kern="1200" dirty="0">
              <a:solidFill>
                <a:srgbClr val="002060"/>
              </a:solidFill>
            </a:rPr>
            <a:t> </a:t>
          </a:r>
          <a:r>
            <a:rPr lang="en-US" sz="1800" b="0" i="0" kern="1200" dirty="0" err="1">
              <a:solidFill>
                <a:srgbClr val="002060"/>
              </a:solidFill>
            </a:rPr>
            <a:t>operatorii</a:t>
          </a:r>
          <a:r>
            <a:rPr lang="en-US" sz="1800" b="0" i="0" kern="1200" dirty="0">
              <a:solidFill>
                <a:srgbClr val="002060"/>
              </a:solidFill>
            </a:rPr>
            <a:t> </a:t>
          </a:r>
          <a:r>
            <a:rPr lang="en-US" sz="1800" b="0" i="0" kern="1200" dirty="0" err="1">
              <a:solidFill>
                <a:srgbClr val="002060"/>
              </a:solidFill>
            </a:rPr>
            <a:t>portuari</a:t>
          </a:r>
          <a:r>
            <a:rPr lang="en-US" sz="1800" b="0" i="0" kern="1200" dirty="0">
              <a:solidFill>
                <a:srgbClr val="002060"/>
              </a:solidFill>
            </a:rPr>
            <a:t> </a:t>
          </a:r>
          <a:r>
            <a:rPr lang="en-US" sz="1800" b="0" i="0" kern="1200" dirty="0" err="1">
              <a:solidFill>
                <a:srgbClr val="002060"/>
              </a:solidFill>
            </a:rPr>
            <a:t>și</a:t>
          </a:r>
          <a:r>
            <a:rPr lang="en-US" sz="1800" b="0" i="0" kern="1200" dirty="0">
              <a:solidFill>
                <a:srgbClr val="002060"/>
              </a:solidFill>
            </a:rPr>
            <a:t> </a:t>
          </a:r>
          <a:r>
            <a:rPr lang="en-US" sz="1800" b="0" i="0" kern="1200" dirty="0" err="1">
              <a:solidFill>
                <a:srgbClr val="002060"/>
              </a:solidFill>
            </a:rPr>
            <a:t>transportatorii</a:t>
          </a:r>
          <a:r>
            <a:rPr lang="en-US" sz="1800" b="0" i="0" kern="1200" dirty="0">
              <a:solidFill>
                <a:srgbClr val="002060"/>
              </a:solidFill>
            </a:rPr>
            <a:t> de </a:t>
          </a:r>
          <a:r>
            <a:rPr lang="en-US" sz="1800" b="0" i="0" kern="1200" dirty="0" err="1">
              <a:solidFill>
                <a:srgbClr val="002060"/>
              </a:solidFill>
            </a:rPr>
            <a:t>mărfuri</a:t>
          </a:r>
          <a:r>
            <a:rPr lang="en-US" sz="1800" b="0" i="0" kern="1200" dirty="0">
              <a:solidFill>
                <a:srgbClr val="002060"/>
              </a:solidFill>
            </a:rPr>
            <a:t> la </a:t>
          </a:r>
          <a:r>
            <a:rPr lang="en-US" sz="1800" b="0" i="0" kern="1200" dirty="0" err="1">
              <a:solidFill>
                <a:srgbClr val="002060"/>
              </a:solidFill>
            </a:rPr>
            <a:t>nivel</a:t>
          </a:r>
          <a:r>
            <a:rPr lang="en-US" sz="1800" b="0" i="0" kern="1200" dirty="0">
              <a:solidFill>
                <a:srgbClr val="002060"/>
              </a:solidFill>
            </a:rPr>
            <a:t> local, </a:t>
          </a:r>
          <a:r>
            <a:rPr lang="en-US" sz="1800" b="0" i="0" kern="1200" dirty="0" err="1">
              <a:solidFill>
                <a:srgbClr val="002060"/>
              </a:solidFill>
            </a:rPr>
            <a:t>na</a:t>
          </a:r>
          <a:r>
            <a:rPr lang="ro-RO" sz="1800" b="0" i="0" kern="1200" dirty="0">
              <a:solidFill>
                <a:srgbClr val="002060"/>
              </a:solidFill>
            </a:rPr>
            <a:t>ț</a:t>
          </a:r>
          <a:r>
            <a:rPr lang="en-US" sz="1800" b="0" i="0" kern="1200" dirty="0" err="1">
              <a:solidFill>
                <a:srgbClr val="002060"/>
              </a:solidFill>
            </a:rPr>
            <a:t>ional</a:t>
          </a:r>
          <a:r>
            <a:rPr lang="en-US" sz="1800" b="0" i="0" kern="1200" dirty="0">
              <a:solidFill>
                <a:srgbClr val="002060"/>
              </a:solidFill>
            </a:rPr>
            <a:t> </a:t>
          </a:r>
          <a:r>
            <a:rPr lang="en-US" sz="1800" b="0" i="0" kern="1200" dirty="0" err="1">
              <a:solidFill>
                <a:srgbClr val="002060"/>
              </a:solidFill>
            </a:rPr>
            <a:t>și</a:t>
          </a:r>
          <a:r>
            <a:rPr lang="en-US" sz="1800" b="0" i="0" kern="1200" dirty="0">
              <a:solidFill>
                <a:srgbClr val="002060"/>
              </a:solidFill>
            </a:rPr>
            <a:t> </a:t>
          </a:r>
          <a:r>
            <a:rPr lang="en-US" sz="1800" b="0" i="0" kern="1200" dirty="0" err="1">
              <a:solidFill>
                <a:srgbClr val="002060"/>
              </a:solidFill>
            </a:rPr>
            <a:t>european</a:t>
          </a:r>
          <a:r>
            <a:rPr lang="ro-RO" sz="1800" b="0" i="0" kern="1200" dirty="0">
              <a:solidFill>
                <a:srgbClr val="002060"/>
              </a:solidFill>
            </a:rPr>
            <a:t>.</a:t>
          </a:r>
          <a:r>
            <a:rPr lang="en-US" sz="1800" b="1" kern="1200" dirty="0">
              <a:solidFill>
                <a:srgbClr val="002060"/>
              </a:solidFill>
            </a:rPr>
            <a:t> </a:t>
          </a:r>
          <a:endParaRPr lang="ro-RO" sz="1800" b="1" kern="1200" dirty="0">
            <a:solidFill>
              <a:srgbClr val="002060"/>
            </a:solidFill>
          </a:endParaRPr>
        </a:p>
      </dsp:txBody>
      <dsp:txXfrm rot="10800000">
        <a:off x="1129684" y="1900380"/>
        <a:ext cx="10796788" cy="1342161"/>
      </dsp:txXfrm>
    </dsp:sp>
    <dsp:sp modelId="{BE115F52-FCB0-4527-A4CD-ED5E7AF9CE57}">
      <dsp:nvSpPr>
        <dsp:cNvPr id="0" name=""/>
        <dsp:cNvSpPr/>
      </dsp:nvSpPr>
      <dsp:spPr>
        <a:xfrm>
          <a:off x="106856" y="1860625"/>
          <a:ext cx="1342161" cy="1342161"/>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39000" r="-3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6C26E58-4AEB-409C-92A2-3CDC0700FA47}">
      <dsp:nvSpPr>
        <dsp:cNvPr id="0" name=""/>
        <dsp:cNvSpPr/>
      </dsp:nvSpPr>
      <dsp:spPr>
        <a:xfrm rot="10800000">
          <a:off x="820697" y="3476789"/>
          <a:ext cx="11052792" cy="1342161"/>
        </a:xfrm>
        <a:prstGeom prst="homePlate">
          <a:avLst/>
        </a:prstGeom>
        <a:solidFill>
          <a:schemeClr val="bg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185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rPr>
            <a:t>OBIECTIV SPECIFIC 3</a:t>
          </a:r>
          <a:endParaRPr lang="ro-RO" sz="2400" b="1" kern="1200" dirty="0">
            <a:solidFill>
              <a:srgbClr val="002060"/>
            </a:solidFill>
          </a:endParaRPr>
        </a:p>
        <a:p>
          <a:pPr marL="0" lvl="0" indent="0" algn="just" defTabSz="1066800">
            <a:lnSpc>
              <a:spcPct val="90000"/>
            </a:lnSpc>
            <a:spcBef>
              <a:spcPct val="0"/>
            </a:spcBef>
            <a:spcAft>
              <a:spcPct val="35000"/>
            </a:spcAft>
            <a:buNone/>
          </a:pPr>
          <a:r>
            <a:rPr lang="en-US" sz="1800" b="0" i="0" kern="1200" dirty="0" err="1">
              <a:solidFill>
                <a:srgbClr val="002060"/>
              </a:solidFill>
            </a:rPr>
            <a:t>Dezvoltarea</a:t>
          </a:r>
          <a:r>
            <a:rPr lang="en-US" sz="1800" b="0" i="0" kern="1200" dirty="0">
              <a:solidFill>
                <a:srgbClr val="002060"/>
              </a:solidFill>
            </a:rPr>
            <a:t> </a:t>
          </a:r>
          <a:r>
            <a:rPr lang="en-US" sz="1800" b="0" i="0" kern="1200" dirty="0" err="1">
              <a:solidFill>
                <a:srgbClr val="002060"/>
              </a:solidFill>
            </a:rPr>
            <a:t>și</a:t>
          </a:r>
          <a:r>
            <a:rPr lang="en-US" sz="1800" b="0" i="0" kern="1200" dirty="0">
              <a:solidFill>
                <a:srgbClr val="002060"/>
              </a:solidFill>
            </a:rPr>
            <a:t> </a:t>
          </a:r>
          <a:r>
            <a:rPr lang="en-US" sz="1800" b="1" i="1" kern="1200" dirty="0" err="1">
              <a:solidFill>
                <a:srgbClr val="002060"/>
              </a:solidFill>
            </a:rPr>
            <a:t>modernizarea</a:t>
          </a:r>
          <a:r>
            <a:rPr lang="en-US" sz="1800" b="1" i="1" kern="1200" dirty="0">
              <a:solidFill>
                <a:srgbClr val="002060"/>
              </a:solidFill>
            </a:rPr>
            <a:t> </a:t>
          </a:r>
          <a:r>
            <a:rPr lang="en-US" sz="1800" b="1" i="1" kern="1200" dirty="0" err="1">
              <a:solidFill>
                <a:srgbClr val="002060"/>
              </a:solidFill>
            </a:rPr>
            <a:t>infrastructurii</a:t>
          </a:r>
          <a:r>
            <a:rPr lang="en-US" sz="1800" b="1" i="1" kern="1200" dirty="0">
              <a:solidFill>
                <a:srgbClr val="002060"/>
              </a:solidFill>
            </a:rPr>
            <a:t> </a:t>
          </a:r>
          <a:r>
            <a:rPr lang="en-US" sz="1800" b="1" i="1" kern="1200" dirty="0" err="1">
              <a:solidFill>
                <a:srgbClr val="002060"/>
              </a:solidFill>
            </a:rPr>
            <a:t>utilitare</a:t>
          </a:r>
          <a:r>
            <a:rPr lang="en-US" sz="1800" b="1" i="1" kern="1200" dirty="0">
              <a:solidFill>
                <a:srgbClr val="002060"/>
              </a:solidFill>
            </a:rPr>
            <a:t> </a:t>
          </a:r>
          <a:r>
            <a:rPr lang="en-US" sz="1800" b="0" i="0" kern="1200" dirty="0">
              <a:solidFill>
                <a:srgbClr val="002060"/>
              </a:solidFill>
            </a:rPr>
            <a:t>a </a:t>
          </a:r>
          <a:r>
            <a:rPr lang="ro-RO" sz="1800" b="0" i="0" kern="1200" dirty="0">
              <a:solidFill>
                <a:srgbClr val="002060"/>
              </a:solidFill>
            </a:rPr>
            <a:t>P</a:t>
          </a:r>
          <a:r>
            <a:rPr lang="en-US" sz="1800" b="0" i="0" kern="1200" dirty="0" err="1">
              <a:solidFill>
                <a:srgbClr val="002060"/>
              </a:solidFill>
            </a:rPr>
            <a:t>ortului</a:t>
          </a:r>
          <a:r>
            <a:rPr lang="en-US" sz="1800" b="0" i="0" kern="1200" dirty="0">
              <a:solidFill>
                <a:srgbClr val="002060"/>
              </a:solidFill>
            </a:rPr>
            <a:t> Br</a:t>
          </a:r>
          <a:r>
            <a:rPr lang="ro-RO" sz="1800" b="0" i="0" kern="1200" dirty="0">
              <a:solidFill>
                <a:srgbClr val="002060"/>
              </a:solidFill>
            </a:rPr>
            <a:t>ă</a:t>
          </a:r>
          <a:r>
            <a:rPr lang="en-US" sz="1800" b="0" i="0" kern="1200" dirty="0" err="1">
              <a:solidFill>
                <a:srgbClr val="002060"/>
              </a:solidFill>
            </a:rPr>
            <a:t>ila</a:t>
          </a:r>
          <a:r>
            <a:rPr lang="en-US" sz="1800" b="0" i="0" kern="1200" dirty="0">
              <a:solidFill>
                <a:srgbClr val="002060"/>
              </a:solidFill>
            </a:rPr>
            <a:t> cu </a:t>
          </a:r>
          <a:r>
            <a:rPr lang="en-US" sz="1800" b="0" i="0" kern="1200" dirty="0" err="1">
              <a:solidFill>
                <a:srgbClr val="002060"/>
              </a:solidFill>
            </a:rPr>
            <a:t>scopul</a:t>
          </a:r>
          <a:r>
            <a:rPr lang="en-US" sz="1800" b="0" i="0" kern="1200" dirty="0">
              <a:solidFill>
                <a:srgbClr val="002060"/>
              </a:solidFill>
            </a:rPr>
            <a:t> </a:t>
          </a:r>
          <a:r>
            <a:rPr lang="en-US" sz="1800" b="0" i="0" kern="1200" dirty="0" err="1">
              <a:solidFill>
                <a:srgbClr val="002060"/>
              </a:solidFill>
            </a:rPr>
            <a:t>creșterii</a:t>
          </a:r>
          <a:r>
            <a:rPr lang="en-US" sz="1800" b="0" i="0" kern="1200" dirty="0">
              <a:solidFill>
                <a:srgbClr val="002060"/>
              </a:solidFill>
            </a:rPr>
            <a:t> </a:t>
          </a:r>
          <a:r>
            <a:rPr lang="en-US" sz="1800" b="0" i="0" kern="1200" dirty="0" err="1">
              <a:solidFill>
                <a:srgbClr val="002060"/>
              </a:solidFill>
            </a:rPr>
            <a:t>calității</a:t>
          </a:r>
          <a:r>
            <a:rPr lang="en-US" sz="1800" b="0" i="0" kern="1200" dirty="0">
              <a:solidFill>
                <a:srgbClr val="002060"/>
              </a:solidFill>
            </a:rPr>
            <a:t> </a:t>
          </a:r>
          <a:r>
            <a:rPr lang="en-US" sz="1800" b="0" i="0" kern="1200" dirty="0" err="1">
              <a:solidFill>
                <a:srgbClr val="002060"/>
              </a:solidFill>
            </a:rPr>
            <a:t>serviciilor</a:t>
          </a:r>
          <a:r>
            <a:rPr lang="en-US" sz="1800" b="0" i="0" kern="1200" dirty="0">
              <a:solidFill>
                <a:srgbClr val="002060"/>
              </a:solidFill>
            </a:rPr>
            <a:t> </a:t>
          </a:r>
          <a:r>
            <a:rPr lang="en-US" sz="1800" b="0" i="0" kern="1200" dirty="0" err="1">
              <a:solidFill>
                <a:srgbClr val="002060"/>
              </a:solidFill>
            </a:rPr>
            <a:t>oferite</a:t>
          </a:r>
          <a:r>
            <a:rPr lang="en-US" sz="1800" b="0" i="0" kern="1200" dirty="0">
              <a:solidFill>
                <a:srgbClr val="002060"/>
              </a:solidFill>
            </a:rPr>
            <a:t> </a:t>
          </a:r>
          <a:r>
            <a:rPr lang="en-US" sz="1800" b="0" i="0" kern="1200" dirty="0" err="1">
              <a:solidFill>
                <a:srgbClr val="002060"/>
              </a:solidFill>
            </a:rPr>
            <a:t>operatorilor</a:t>
          </a:r>
          <a:r>
            <a:rPr lang="en-US" sz="1800" b="0" i="0" kern="1200" dirty="0">
              <a:solidFill>
                <a:srgbClr val="002060"/>
              </a:solidFill>
            </a:rPr>
            <a:t> </a:t>
          </a:r>
          <a:r>
            <a:rPr lang="en-US" sz="1800" b="0" i="0" kern="1200" dirty="0" err="1">
              <a:solidFill>
                <a:srgbClr val="002060"/>
              </a:solidFill>
            </a:rPr>
            <a:t>și</a:t>
          </a:r>
          <a:r>
            <a:rPr lang="en-US" sz="1800" b="0" i="0" kern="1200" dirty="0">
              <a:solidFill>
                <a:srgbClr val="002060"/>
              </a:solidFill>
            </a:rPr>
            <a:t> </a:t>
          </a:r>
          <a:r>
            <a:rPr lang="en-US" sz="1800" b="0" i="0" kern="1200" dirty="0" err="1">
              <a:solidFill>
                <a:srgbClr val="002060"/>
              </a:solidFill>
            </a:rPr>
            <a:t>transportatorilor</a:t>
          </a:r>
          <a:r>
            <a:rPr lang="en-US" sz="1800" b="0" i="0" kern="1200" dirty="0">
              <a:solidFill>
                <a:srgbClr val="002060"/>
              </a:solidFill>
            </a:rPr>
            <a:t> </a:t>
          </a:r>
          <a:r>
            <a:rPr lang="en-US" sz="1800" b="0" i="0" kern="1200" dirty="0" err="1">
              <a:solidFill>
                <a:srgbClr val="002060"/>
              </a:solidFill>
            </a:rPr>
            <a:t>portuari</a:t>
          </a:r>
          <a:r>
            <a:rPr lang="en-US" sz="1800" b="0" i="0" kern="1200" dirty="0">
              <a:solidFill>
                <a:srgbClr val="002060"/>
              </a:solidFill>
            </a:rPr>
            <a:t>.</a:t>
          </a:r>
          <a:r>
            <a:rPr lang="en-US" sz="1800" b="1" kern="1200" dirty="0">
              <a:solidFill>
                <a:srgbClr val="002060"/>
              </a:solidFill>
            </a:rPr>
            <a:t> </a:t>
          </a:r>
          <a:endParaRPr lang="ro-RO" sz="1800" b="1" kern="1200" dirty="0">
            <a:solidFill>
              <a:srgbClr val="002060"/>
            </a:solidFill>
          </a:endParaRPr>
        </a:p>
      </dsp:txBody>
      <dsp:txXfrm rot="10800000">
        <a:off x="1156237" y="3476789"/>
        <a:ext cx="10717252" cy="1342161"/>
      </dsp:txXfrm>
    </dsp:sp>
    <dsp:sp modelId="{2F77CD00-3E54-45C0-8F2B-C61406CB376E}">
      <dsp:nvSpPr>
        <dsp:cNvPr id="0" name=""/>
        <dsp:cNvSpPr/>
      </dsp:nvSpPr>
      <dsp:spPr>
        <a:xfrm>
          <a:off x="115406" y="3476789"/>
          <a:ext cx="1342161" cy="1342161"/>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39000" r="-3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92BA-7C0D-479D-9846-8DF5C85E35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D41C20-2451-4D36-9BCF-D6119F529D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8021D9-6B95-4C7C-A513-524CD5014B73}"/>
              </a:ext>
            </a:extLst>
          </p:cNvPr>
          <p:cNvSpPr>
            <a:spLocks noGrp="1"/>
          </p:cNvSpPr>
          <p:nvPr>
            <p:ph type="dt" sz="half" idx="10"/>
          </p:nvPr>
        </p:nvSpPr>
        <p:spPr/>
        <p:txBody>
          <a:bodyPr/>
          <a:lstStyle/>
          <a:p>
            <a:fld id="{79E19C29-E3C5-4DEB-92FB-A5772D713B0F}" type="datetimeFigureOut">
              <a:rPr lang="en-US" smtClean="0"/>
              <a:t>4/12/2022</a:t>
            </a:fld>
            <a:endParaRPr lang="en-US"/>
          </a:p>
        </p:txBody>
      </p:sp>
      <p:sp>
        <p:nvSpPr>
          <p:cNvPr id="5" name="Footer Placeholder 4">
            <a:extLst>
              <a:ext uri="{FF2B5EF4-FFF2-40B4-BE49-F238E27FC236}">
                <a16:creationId xmlns:a16="http://schemas.microsoft.com/office/drawing/2014/main" id="{EA5569FF-1487-4C3E-9108-8BA10946C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5CAC5-9E5F-44C5-84EF-A03290782F0B}"/>
              </a:ext>
            </a:extLst>
          </p:cNvPr>
          <p:cNvSpPr>
            <a:spLocks noGrp="1"/>
          </p:cNvSpPr>
          <p:nvPr>
            <p:ph type="sldNum" sz="quarter" idx="12"/>
          </p:nvPr>
        </p:nvSpPr>
        <p:spPr/>
        <p:txBody>
          <a:bodyPr/>
          <a:lstStyle/>
          <a:p>
            <a:fld id="{33EE4BFF-4C5C-4C13-9A7A-EF4EBAB29552}" type="slidenum">
              <a:rPr lang="en-US" smtClean="0"/>
              <a:t>‹#›</a:t>
            </a:fld>
            <a:endParaRPr lang="en-US"/>
          </a:p>
        </p:txBody>
      </p:sp>
    </p:spTree>
    <p:extLst>
      <p:ext uri="{BB962C8B-B14F-4D97-AF65-F5344CB8AC3E}">
        <p14:creationId xmlns:p14="http://schemas.microsoft.com/office/powerpoint/2010/main" val="160446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4372E-FD86-477D-AD15-94580F7E61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A1B42D-EF8B-4265-B382-4E6EC8EB1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932D6-A838-490C-855B-91D10F86B22D}"/>
              </a:ext>
            </a:extLst>
          </p:cNvPr>
          <p:cNvSpPr>
            <a:spLocks noGrp="1"/>
          </p:cNvSpPr>
          <p:nvPr>
            <p:ph type="dt" sz="half" idx="10"/>
          </p:nvPr>
        </p:nvSpPr>
        <p:spPr/>
        <p:txBody>
          <a:bodyPr/>
          <a:lstStyle/>
          <a:p>
            <a:fld id="{79E19C29-E3C5-4DEB-92FB-A5772D713B0F}" type="datetimeFigureOut">
              <a:rPr lang="en-US" smtClean="0"/>
              <a:t>4/12/2022</a:t>
            </a:fld>
            <a:endParaRPr lang="en-US"/>
          </a:p>
        </p:txBody>
      </p:sp>
      <p:sp>
        <p:nvSpPr>
          <p:cNvPr id="5" name="Footer Placeholder 4">
            <a:extLst>
              <a:ext uri="{FF2B5EF4-FFF2-40B4-BE49-F238E27FC236}">
                <a16:creationId xmlns:a16="http://schemas.microsoft.com/office/drawing/2014/main" id="{CDEE0017-4C04-4D8E-8E81-93FBB911B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F8F13-E9AA-4087-BD3C-E02EDBF74595}"/>
              </a:ext>
            </a:extLst>
          </p:cNvPr>
          <p:cNvSpPr>
            <a:spLocks noGrp="1"/>
          </p:cNvSpPr>
          <p:nvPr>
            <p:ph type="sldNum" sz="quarter" idx="12"/>
          </p:nvPr>
        </p:nvSpPr>
        <p:spPr/>
        <p:txBody>
          <a:bodyPr/>
          <a:lstStyle/>
          <a:p>
            <a:fld id="{33EE4BFF-4C5C-4C13-9A7A-EF4EBAB29552}" type="slidenum">
              <a:rPr lang="en-US" smtClean="0"/>
              <a:t>‹#›</a:t>
            </a:fld>
            <a:endParaRPr lang="en-US"/>
          </a:p>
        </p:txBody>
      </p:sp>
    </p:spTree>
    <p:extLst>
      <p:ext uri="{BB962C8B-B14F-4D97-AF65-F5344CB8AC3E}">
        <p14:creationId xmlns:p14="http://schemas.microsoft.com/office/powerpoint/2010/main" val="3545956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F31A63-303E-41EA-A238-55D18B3D77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A8E3B2-F38A-4BEA-A32C-C6A2178E67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427FC-1AAC-4520-AB5D-9109F299C601}"/>
              </a:ext>
            </a:extLst>
          </p:cNvPr>
          <p:cNvSpPr>
            <a:spLocks noGrp="1"/>
          </p:cNvSpPr>
          <p:nvPr>
            <p:ph type="dt" sz="half" idx="10"/>
          </p:nvPr>
        </p:nvSpPr>
        <p:spPr/>
        <p:txBody>
          <a:bodyPr/>
          <a:lstStyle/>
          <a:p>
            <a:fld id="{79E19C29-E3C5-4DEB-92FB-A5772D713B0F}" type="datetimeFigureOut">
              <a:rPr lang="en-US" smtClean="0"/>
              <a:t>4/12/2022</a:t>
            </a:fld>
            <a:endParaRPr lang="en-US"/>
          </a:p>
        </p:txBody>
      </p:sp>
      <p:sp>
        <p:nvSpPr>
          <p:cNvPr id="5" name="Footer Placeholder 4">
            <a:extLst>
              <a:ext uri="{FF2B5EF4-FFF2-40B4-BE49-F238E27FC236}">
                <a16:creationId xmlns:a16="http://schemas.microsoft.com/office/drawing/2014/main" id="{C75C73A0-3E19-47CC-BEF9-6AB49E2D6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EABD0-42FD-48B3-B303-794910B277C2}"/>
              </a:ext>
            </a:extLst>
          </p:cNvPr>
          <p:cNvSpPr>
            <a:spLocks noGrp="1"/>
          </p:cNvSpPr>
          <p:nvPr>
            <p:ph type="sldNum" sz="quarter" idx="12"/>
          </p:nvPr>
        </p:nvSpPr>
        <p:spPr/>
        <p:txBody>
          <a:bodyPr/>
          <a:lstStyle/>
          <a:p>
            <a:fld id="{33EE4BFF-4C5C-4C13-9A7A-EF4EBAB29552}" type="slidenum">
              <a:rPr lang="en-US" smtClean="0"/>
              <a:t>‹#›</a:t>
            </a:fld>
            <a:endParaRPr lang="en-US"/>
          </a:p>
        </p:txBody>
      </p:sp>
    </p:spTree>
    <p:extLst>
      <p:ext uri="{BB962C8B-B14F-4D97-AF65-F5344CB8AC3E}">
        <p14:creationId xmlns:p14="http://schemas.microsoft.com/office/powerpoint/2010/main" val="216095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F651-7CF4-4572-A519-6E2824FEA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64B036-7D8A-4FFD-AE23-0AA2B6C7EC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24B41-D7B6-43DF-8DAF-D1ED9F134464}"/>
              </a:ext>
            </a:extLst>
          </p:cNvPr>
          <p:cNvSpPr>
            <a:spLocks noGrp="1"/>
          </p:cNvSpPr>
          <p:nvPr>
            <p:ph type="dt" sz="half" idx="10"/>
          </p:nvPr>
        </p:nvSpPr>
        <p:spPr/>
        <p:txBody>
          <a:bodyPr/>
          <a:lstStyle/>
          <a:p>
            <a:fld id="{79E19C29-E3C5-4DEB-92FB-A5772D713B0F}" type="datetimeFigureOut">
              <a:rPr lang="en-US" smtClean="0"/>
              <a:t>4/12/2022</a:t>
            </a:fld>
            <a:endParaRPr lang="en-US"/>
          </a:p>
        </p:txBody>
      </p:sp>
      <p:sp>
        <p:nvSpPr>
          <p:cNvPr id="5" name="Footer Placeholder 4">
            <a:extLst>
              <a:ext uri="{FF2B5EF4-FFF2-40B4-BE49-F238E27FC236}">
                <a16:creationId xmlns:a16="http://schemas.microsoft.com/office/drawing/2014/main" id="{1C7319E8-A039-455D-BC3E-7462307D88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BD106-CA81-470B-8E46-8155A1A34CCB}"/>
              </a:ext>
            </a:extLst>
          </p:cNvPr>
          <p:cNvSpPr>
            <a:spLocks noGrp="1"/>
          </p:cNvSpPr>
          <p:nvPr>
            <p:ph type="sldNum" sz="quarter" idx="12"/>
          </p:nvPr>
        </p:nvSpPr>
        <p:spPr/>
        <p:txBody>
          <a:bodyPr/>
          <a:lstStyle/>
          <a:p>
            <a:fld id="{33EE4BFF-4C5C-4C13-9A7A-EF4EBAB29552}" type="slidenum">
              <a:rPr lang="en-US" smtClean="0"/>
              <a:t>‹#›</a:t>
            </a:fld>
            <a:endParaRPr lang="en-US"/>
          </a:p>
        </p:txBody>
      </p:sp>
    </p:spTree>
    <p:extLst>
      <p:ext uri="{BB962C8B-B14F-4D97-AF65-F5344CB8AC3E}">
        <p14:creationId xmlns:p14="http://schemas.microsoft.com/office/powerpoint/2010/main" val="167259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985DF-9A74-418D-AA2B-15D7E6F9AC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FC0B3E-4636-4C91-A74C-50EE5AE78B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237C51-B6C9-4896-AEBF-86711262809D}"/>
              </a:ext>
            </a:extLst>
          </p:cNvPr>
          <p:cNvSpPr>
            <a:spLocks noGrp="1"/>
          </p:cNvSpPr>
          <p:nvPr>
            <p:ph type="dt" sz="half" idx="10"/>
          </p:nvPr>
        </p:nvSpPr>
        <p:spPr/>
        <p:txBody>
          <a:bodyPr/>
          <a:lstStyle/>
          <a:p>
            <a:fld id="{79E19C29-E3C5-4DEB-92FB-A5772D713B0F}" type="datetimeFigureOut">
              <a:rPr lang="en-US" smtClean="0"/>
              <a:t>4/12/2022</a:t>
            </a:fld>
            <a:endParaRPr lang="en-US"/>
          </a:p>
        </p:txBody>
      </p:sp>
      <p:sp>
        <p:nvSpPr>
          <p:cNvPr id="5" name="Footer Placeholder 4">
            <a:extLst>
              <a:ext uri="{FF2B5EF4-FFF2-40B4-BE49-F238E27FC236}">
                <a16:creationId xmlns:a16="http://schemas.microsoft.com/office/drawing/2014/main" id="{2DF1B7F9-2465-4C84-851F-37044F78C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348D0-D575-42B7-A328-FA7E1217CB7E}"/>
              </a:ext>
            </a:extLst>
          </p:cNvPr>
          <p:cNvSpPr>
            <a:spLocks noGrp="1"/>
          </p:cNvSpPr>
          <p:nvPr>
            <p:ph type="sldNum" sz="quarter" idx="12"/>
          </p:nvPr>
        </p:nvSpPr>
        <p:spPr/>
        <p:txBody>
          <a:bodyPr/>
          <a:lstStyle/>
          <a:p>
            <a:fld id="{33EE4BFF-4C5C-4C13-9A7A-EF4EBAB29552}" type="slidenum">
              <a:rPr lang="en-US" smtClean="0"/>
              <a:t>‹#›</a:t>
            </a:fld>
            <a:endParaRPr lang="en-US"/>
          </a:p>
        </p:txBody>
      </p:sp>
    </p:spTree>
    <p:extLst>
      <p:ext uri="{BB962C8B-B14F-4D97-AF65-F5344CB8AC3E}">
        <p14:creationId xmlns:p14="http://schemas.microsoft.com/office/powerpoint/2010/main" val="1541480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9BB7-68E5-46FA-A098-5D4C69A9A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1BDEA5-F207-47DE-9B7C-1676C50903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06C277-9280-4EBD-A94C-94DA587B96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6BFA52-1B81-4585-AAA1-C94F5C9B8A2A}"/>
              </a:ext>
            </a:extLst>
          </p:cNvPr>
          <p:cNvSpPr>
            <a:spLocks noGrp="1"/>
          </p:cNvSpPr>
          <p:nvPr>
            <p:ph type="dt" sz="half" idx="10"/>
          </p:nvPr>
        </p:nvSpPr>
        <p:spPr/>
        <p:txBody>
          <a:bodyPr/>
          <a:lstStyle/>
          <a:p>
            <a:fld id="{79E19C29-E3C5-4DEB-92FB-A5772D713B0F}" type="datetimeFigureOut">
              <a:rPr lang="en-US" smtClean="0"/>
              <a:t>4/12/2022</a:t>
            </a:fld>
            <a:endParaRPr lang="en-US"/>
          </a:p>
        </p:txBody>
      </p:sp>
      <p:sp>
        <p:nvSpPr>
          <p:cNvPr id="6" name="Footer Placeholder 5">
            <a:extLst>
              <a:ext uri="{FF2B5EF4-FFF2-40B4-BE49-F238E27FC236}">
                <a16:creationId xmlns:a16="http://schemas.microsoft.com/office/drawing/2014/main" id="{E5B9D432-B7CD-4124-A9F2-74D4797C6F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CA441-3431-4FEB-ACBB-E7CB9295F57B}"/>
              </a:ext>
            </a:extLst>
          </p:cNvPr>
          <p:cNvSpPr>
            <a:spLocks noGrp="1"/>
          </p:cNvSpPr>
          <p:nvPr>
            <p:ph type="sldNum" sz="quarter" idx="12"/>
          </p:nvPr>
        </p:nvSpPr>
        <p:spPr/>
        <p:txBody>
          <a:bodyPr/>
          <a:lstStyle/>
          <a:p>
            <a:fld id="{33EE4BFF-4C5C-4C13-9A7A-EF4EBAB29552}" type="slidenum">
              <a:rPr lang="en-US" smtClean="0"/>
              <a:t>‹#›</a:t>
            </a:fld>
            <a:endParaRPr lang="en-US"/>
          </a:p>
        </p:txBody>
      </p:sp>
    </p:spTree>
    <p:extLst>
      <p:ext uri="{BB962C8B-B14F-4D97-AF65-F5344CB8AC3E}">
        <p14:creationId xmlns:p14="http://schemas.microsoft.com/office/powerpoint/2010/main" val="3459751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2669-1134-420B-81D9-1036E9CF43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A5E469-63C2-43EA-82CD-EE10C76085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77B0FA-5C04-4671-ACDF-9B73C0F04F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4A1A7C-4624-4B7A-9012-113B4753C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671BC3-0272-4F43-9832-032849C8B6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4B40EB-60AD-4DD6-AB90-5958766C990C}"/>
              </a:ext>
            </a:extLst>
          </p:cNvPr>
          <p:cNvSpPr>
            <a:spLocks noGrp="1"/>
          </p:cNvSpPr>
          <p:nvPr>
            <p:ph type="dt" sz="half" idx="10"/>
          </p:nvPr>
        </p:nvSpPr>
        <p:spPr/>
        <p:txBody>
          <a:bodyPr/>
          <a:lstStyle/>
          <a:p>
            <a:fld id="{79E19C29-E3C5-4DEB-92FB-A5772D713B0F}" type="datetimeFigureOut">
              <a:rPr lang="en-US" smtClean="0"/>
              <a:t>4/12/2022</a:t>
            </a:fld>
            <a:endParaRPr lang="en-US"/>
          </a:p>
        </p:txBody>
      </p:sp>
      <p:sp>
        <p:nvSpPr>
          <p:cNvPr id="8" name="Footer Placeholder 7">
            <a:extLst>
              <a:ext uri="{FF2B5EF4-FFF2-40B4-BE49-F238E27FC236}">
                <a16:creationId xmlns:a16="http://schemas.microsoft.com/office/drawing/2014/main" id="{AB65B4AB-0CE8-4312-BDCA-8DFA227D86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317D64-F231-4DC1-83D5-C31B673249E6}"/>
              </a:ext>
            </a:extLst>
          </p:cNvPr>
          <p:cNvSpPr>
            <a:spLocks noGrp="1"/>
          </p:cNvSpPr>
          <p:nvPr>
            <p:ph type="sldNum" sz="quarter" idx="12"/>
          </p:nvPr>
        </p:nvSpPr>
        <p:spPr/>
        <p:txBody>
          <a:bodyPr/>
          <a:lstStyle/>
          <a:p>
            <a:fld id="{33EE4BFF-4C5C-4C13-9A7A-EF4EBAB29552}" type="slidenum">
              <a:rPr lang="en-US" smtClean="0"/>
              <a:t>‹#›</a:t>
            </a:fld>
            <a:endParaRPr lang="en-US"/>
          </a:p>
        </p:txBody>
      </p:sp>
    </p:spTree>
    <p:extLst>
      <p:ext uri="{BB962C8B-B14F-4D97-AF65-F5344CB8AC3E}">
        <p14:creationId xmlns:p14="http://schemas.microsoft.com/office/powerpoint/2010/main" val="3762217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98DA-33DE-4E90-8DEC-865FBCCF58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6EFFB-E1CF-4B7C-8F58-6C7F4F95D5E6}"/>
              </a:ext>
            </a:extLst>
          </p:cNvPr>
          <p:cNvSpPr>
            <a:spLocks noGrp="1"/>
          </p:cNvSpPr>
          <p:nvPr>
            <p:ph type="dt" sz="half" idx="10"/>
          </p:nvPr>
        </p:nvSpPr>
        <p:spPr/>
        <p:txBody>
          <a:bodyPr/>
          <a:lstStyle/>
          <a:p>
            <a:fld id="{79E19C29-E3C5-4DEB-92FB-A5772D713B0F}" type="datetimeFigureOut">
              <a:rPr lang="en-US" smtClean="0"/>
              <a:t>4/12/2022</a:t>
            </a:fld>
            <a:endParaRPr lang="en-US"/>
          </a:p>
        </p:txBody>
      </p:sp>
      <p:sp>
        <p:nvSpPr>
          <p:cNvPr id="4" name="Footer Placeholder 3">
            <a:extLst>
              <a:ext uri="{FF2B5EF4-FFF2-40B4-BE49-F238E27FC236}">
                <a16:creationId xmlns:a16="http://schemas.microsoft.com/office/drawing/2014/main" id="{479C42AE-E88A-426D-8A3B-ACC89D921E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05E0D3-8A82-487D-BE79-8BA2F8929C9D}"/>
              </a:ext>
            </a:extLst>
          </p:cNvPr>
          <p:cNvSpPr>
            <a:spLocks noGrp="1"/>
          </p:cNvSpPr>
          <p:nvPr>
            <p:ph type="sldNum" sz="quarter" idx="12"/>
          </p:nvPr>
        </p:nvSpPr>
        <p:spPr/>
        <p:txBody>
          <a:bodyPr/>
          <a:lstStyle/>
          <a:p>
            <a:fld id="{33EE4BFF-4C5C-4C13-9A7A-EF4EBAB29552}" type="slidenum">
              <a:rPr lang="en-US" smtClean="0"/>
              <a:t>‹#›</a:t>
            </a:fld>
            <a:endParaRPr lang="en-US"/>
          </a:p>
        </p:txBody>
      </p:sp>
    </p:spTree>
    <p:extLst>
      <p:ext uri="{BB962C8B-B14F-4D97-AF65-F5344CB8AC3E}">
        <p14:creationId xmlns:p14="http://schemas.microsoft.com/office/powerpoint/2010/main" val="3158611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862D0-74C0-4712-A5D5-CB33AB194D5F}"/>
              </a:ext>
            </a:extLst>
          </p:cNvPr>
          <p:cNvSpPr>
            <a:spLocks noGrp="1"/>
          </p:cNvSpPr>
          <p:nvPr>
            <p:ph type="dt" sz="half" idx="10"/>
          </p:nvPr>
        </p:nvSpPr>
        <p:spPr/>
        <p:txBody>
          <a:bodyPr/>
          <a:lstStyle/>
          <a:p>
            <a:fld id="{79E19C29-E3C5-4DEB-92FB-A5772D713B0F}" type="datetimeFigureOut">
              <a:rPr lang="en-US" smtClean="0"/>
              <a:t>4/12/2022</a:t>
            </a:fld>
            <a:endParaRPr lang="en-US"/>
          </a:p>
        </p:txBody>
      </p:sp>
      <p:sp>
        <p:nvSpPr>
          <p:cNvPr id="3" name="Footer Placeholder 2">
            <a:extLst>
              <a:ext uri="{FF2B5EF4-FFF2-40B4-BE49-F238E27FC236}">
                <a16:creationId xmlns:a16="http://schemas.microsoft.com/office/drawing/2014/main" id="{D795CABA-E72F-4F98-B3C9-58FC595651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F316AE-133A-4249-B5FD-14B5047044B4}"/>
              </a:ext>
            </a:extLst>
          </p:cNvPr>
          <p:cNvSpPr>
            <a:spLocks noGrp="1"/>
          </p:cNvSpPr>
          <p:nvPr>
            <p:ph type="sldNum" sz="quarter" idx="12"/>
          </p:nvPr>
        </p:nvSpPr>
        <p:spPr/>
        <p:txBody>
          <a:bodyPr/>
          <a:lstStyle/>
          <a:p>
            <a:fld id="{33EE4BFF-4C5C-4C13-9A7A-EF4EBAB29552}" type="slidenum">
              <a:rPr lang="en-US" smtClean="0"/>
              <a:t>‹#›</a:t>
            </a:fld>
            <a:endParaRPr lang="en-US"/>
          </a:p>
        </p:txBody>
      </p:sp>
    </p:spTree>
    <p:extLst>
      <p:ext uri="{BB962C8B-B14F-4D97-AF65-F5344CB8AC3E}">
        <p14:creationId xmlns:p14="http://schemas.microsoft.com/office/powerpoint/2010/main" val="3533059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7AC8-D275-4AA7-AE00-ECC5660EB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CBD06F-35B7-46A9-B49E-E68F8D42C8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BEB1BF-1A80-4AF0-AACE-AFE49D0032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3A67F-B2A2-4C37-A3BB-EAD6410C1A59}"/>
              </a:ext>
            </a:extLst>
          </p:cNvPr>
          <p:cNvSpPr>
            <a:spLocks noGrp="1"/>
          </p:cNvSpPr>
          <p:nvPr>
            <p:ph type="dt" sz="half" idx="10"/>
          </p:nvPr>
        </p:nvSpPr>
        <p:spPr/>
        <p:txBody>
          <a:bodyPr/>
          <a:lstStyle/>
          <a:p>
            <a:fld id="{79E19C29-E3C5-4DEB-92FB-A5772D713B0F}" type="datetimeFigureOut">
              <a:rPr lang="en-US" smtClean="0"/>
              <a:t>4/12/2022</a:t>
            </a:fld>
            <a:endParaRPr lang="en-US"/>
          </a:p>
        </p:txBody>
      </p:sp>
      <p:sp>
        <p:nvSpPr>
          <p:cNvPr id="6" name="Footer Placeholder 5">
            <a:extLst>
              <a:ext uri="{FF2B5EF4-FFF2-40B4-BE49-F238E27FC236}">
                <a16:creationId xmlns:a16="http://schemas.microsoft.com/office/drawing/2014/main" id="{AFE0B018-E2CD-450E-80D5-5EDA62E90D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3F546-ABEA-41D2-8C63-218A2DAA13E8}"/>
              </a:ext>
            </a:extLst>
          </p:cNvPr>
          <p:cNvSpPr>
            <a:spLocks noGrp="1"/>
          </p:cNvSpPr>
          <p:nvPr>
            <p:ph type="sldNum" sz="quarter" idx="12"/>
          </p:nvPr>
        </p:nvSpPr>
        <p:spPr/>
        <p:txBody>
          <a:bodyPr/>
          <a:lstStyle/>
          <a:p>
            <a:fld id="{33EE4BFF-4C5C-4C13-9A7A-EF4EBAB29552}" type="slidenum">
              <a:rPr lang="en-US" smtClean="0"/>
              <a:t>‹#›</a:t>
            </a:fld>
            <a:endParaRPr lang="en-US"/>
          </a:p>
        </p:txBody>
      </p:sp>
    </p:spTree>
    <p:extLst>
      <p:ext uri="{BB962C8B-B14F-4D97-AF65-F5344CB8AC3E}">
        <p14:creationId xmlns:p14="http://schemas.microsoft.com/office/powerpoint/2010/main" val="224020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597C-FFC6-4160-A621-AF6B6BB8A8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ABA940-FB4A-4E74-93FB-95F9012BEB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1B73A2-D328-47DD-A3FA-C91BF12D4B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6BA85-A15A-4BCF-A650-AEC7657DEC5B}"/>
              </a:ext>
            </a:extLst>
          </p:cNvPr>
          <p:cNvSpPr>
            <a:spLocks noGrp="1"/>
          </p:cNvSpPr>
          <p:nvPr>
            <p:ph type="dt" sz="half" idx="10"/>
          </p:nvPr>
        </p:nvSpPr>
        <p:spPr/>
        <p:txBody>
          <a:bodyPr/>
          <a:lstStyle/>
          <a:p>
            <a:fld id="{79E19C29-E3C5-4DEB-92FB-A5772D713B0F}" type="datetimeFigureOut">
              <a:rPr lang="en-US" smtClean="0"/>
              <a:t>4/12/2022</a:t>
            </a:fld>
            <a:endParaRPr lang="en-US"/>
          </a:p>
        </p:txBody>
      </p:sp>
      <p:sp>
        <p:nvSpPr>
          <p:cNvPr id="6" name="Footer Placeholder 5">
            <a:extLst>
              <a:ext uri="{FF2B5EF4-FFF2-40B4-BE49-F238E27FC236}">
                <a16:creationId xmlns:a16="http://schemas.microsoft.com/office/drawing/2014/main" id="{DD15BD5D-1E60-4AC5-A598-0F5828D0AA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DDC05-AE4D-4F86-A5B8-ACBBB3B00235}"/>
              </a:ext>
            </a:extLst>
          </p:cNvPr>
          <p:cNvSpPr>
            <a:spLocks noGrp="1"/>
          </p:cNvSpPr>
          <p:nvPr>
            <p:ph type="sldNum" sz="quarter" idx="12"/>
          </p:nvPr>
        </p:nvSpPr>
        <p:spPr/>
        <p:txBody>
          <a:bodyPr/>
          <a:lstStyle/>
          <a:p>
            <a:fld id="{33EE4BFF-4C5C-4C13-9A7A-EF4EBAB29552}" type="slidenum">
              <a:rPr lang="en-US" smtClean="0"/>
              <a:t>‹#›</a:t>
            </a:fld>
            <a:endParaRPr lang="en-US"/>
          </a:p>
        </p:txBody>
      </p:sp>
    </p:spTree>
    <p:extLst>
      <p:ext uri="{BB962C8B-B14F-4D97-AF65-F5344CB8AC3E}">
        <p14:creationId xmlns:p14="http://schemas.microsoft.com/office/powerpoint/2010/main" val="923437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9A4DB-7C5F-4223-BB81-2C96B33BA1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D293A6-6494-4ACB-B76A-C31D96FB4C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3DC62-A97F-4499-BB50-C06AA55DF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19C29-E3C5-4DEB-92FB-A5772D713B0F}" type="datetimeFigureOut">
              <a:rPr lang="en-US" smtClean="0"/>
              <a:t>4/12/2022</a:t>
            </a:fld>
            <a:endParaRPr lang="en-US"/>
          </a:p>
        </p:txBody>
      </p:sp>
      <p:sp>
        <p:nvSpPr>
          <p:cNvPr id="5" name="Footer Placeholder 4">
            <a:extLst>
              <a:ext uri="{FF2B5EF4-FFF2-40B4-BE49-F238E27FC236}">
                <a16:creationId xmlns:a16="http://schemas.microsoft.com/office/drawing/2014/main" id="{036FEB10-972A-454E-BDE4-6690D9883C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1102D6-4D2C-4496-AB07-7060069E4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E4BFF-4C5C-4C13-9A7A-EF4EBAB29552}" type="slidenum">
              <a:rPr lang="en-US" smtClean="0"/>
              <a:t>‹#›</a:t>
            </a:fld>
            <a:endParaRPr lang="en-US"/>
          </a:p>
        </p:txBody>
      </p:sp>
    </p:spTree>
    <p:extLst>
      <p:ext uri="{BB962C8B-B14F-4D97-AF65-F5344CB8AC3E}">
        <p14:creationId xmlns:p14="http://schemas.microsoft.com/office/powerpoint/2010/main" val="1904113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5.jpeg" /><Relationship Id="rId5" Type="http://schemas.openxmlformats.org/officeDocument/2006/relationships/image" Target="../media/image4.jpg"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7.xml" /><Relationship Id="rId5" Type="http://schemas.openxmlformats.org/officeDocument/2006/relationships/image" Target="../media/image19.png" /><Relationship Id="rId4" Type="http://schemas.openxmlformats.org/officeDocument/2006/relationships/image" Target="../media/image3.png" /></Relationships>
</file>

<file path=ppt/slides/_rels/slide1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7.xml" /><Relationship Id="rId5" Type="http://schemas.openxmlformats.org/officeDocument/2006/relationships/image" Target="../media/image20.png" /><Relationship Id="rId4" Type="http://schemas.openxmlformats.org/officeDocument/2006/relationships/image" Target="../media/image3.png" /></Relationships>
</file>

<file path=ppt/slides/_rels/slide12.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7.xml" /><Relationship Id="rId5" Type="http://schemas.openxmlformats.org/officeDocument/2006/relationships/image" Target="../media/image21.png" /><Relationship Id="rId4" Type="http://schemas.openxmlformats.org/officeDocument/2006/relationships/image" Target="../media/image3.png" /></Relationships>
</file>

<file path=ppt/slides/_rels/slide13.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7.xml" /><Relationship Id="rId5" Type="http://schemas.openxmlformats.org/officeDocument/2006/relationships/image" Target="../media/image22.png" /><Relationship Id="rId4" Type="http://schemas.openxmlformats.org/officeDocument/2006/relationships/image" Target="../media/image3.png" /></Relationships>
</file>

<file path=ppt/slides/_rels/slide14.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15.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7.xml" /><Relationship Id="rId5" Type="http://schemas.openxmlformats.org/officeDocument/2006/relationships/image" Target="../media/image23.png" /><Relationship Id="rId4" Type="http://schemas.openxmlformats.org/officeDocument/2006/relationships/image" Target="../media/image3.png" /></Relationships>
</file>

<file path=ppt/slides/_rels/slide16.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 /><Relationship Id="rId2" Type="http://schemas.openxmlformats.org/officeDocument/2006/relationships/slideLayout" Target="../slideLayouts/slideLayout7.xml" /><Relationship Id="rId1" Type="http://schemas.openxmlformats.org/officeDocument/2006/relationships/vmlDrawing" Target="../drawings/vmlDrawing1.vml" /><Relationship Id="rId4" Type="http://schemas.openxmlformats.org/officeDocument/2006/relationships/image" Target="../media/image24.emf" /></Relationships>
</file>

<file path=ppt/slides/_rels/slide18.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7.xml" /><Relationship Id="rId4" Type="http://schemas.openxmlformats.org/officeDocument/2006/relationships/image" Target="../media/image3.png" /></Relationships>
</file>

<file path=ppt/slides/_rels/slide19.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hyperlink" Target="https://pngimg.com/download/87326" TargetMode="External" /><Relationship Id="rId5" Type="http://schemas.openxmlformats.org/officeDocument/2006/relationships/image" Target="../media/image13.png" /><Relationship Id="rId4" Type="http://schemas.openxmlformats.org/officeDocument/2006/relationships/image" Target="../media/image6.png" /></Relationships>
</file>

<file path=ppt/slides/_rels/slide2.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8.jpeg" /><Relationship Id="rId5" Type="http://schemas.openxmlformats.org/officeDocument/2006/relationships/image" Target="../media/image7.jpeg" /><Relationship Id="rId4" Type="http://schemas.openxmlformats.org/officeDocument/2006/relationships/image" Target="../media/image6.png" /></Relationships>
</file>

<file path=ppt/slides/_rels/slide20.xml.rels><?xml version="1.0" encoding="UTF-8" standalone="yes"?>
<Relationships xmlns="http://schemas.openxmlformats.org/package/2006/relationships"><Relationship Id="rId3" Type="http://schemas.openxmlformats.org/officeDocument/2006/relationships/image" Target="../media/image2.jpeg" /><Relationship Id="rId7" Type="http://schemas.openxmlformats.org/officeDocument/2006/relationships/image" Target="../media/image25.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hyperlink" Target="http://www.apdmgalati.ro/" TargetMode="External" /><Relationship Id="rId5" Type="http://schemas.openxmlformats.org/officeDocument/2006/relationships/hyperlink" Target="mailto:directorgeneral@apdmgalati.ro" TargetMode="External" /><Relationship Id="rId4" Type="http://schemas.openxmlformats.org/officeDocument/2006/relationships/image" Target="../media/image3.png" /></Relationships>
</file>

<file path=ppt/slides/_rels/slide3.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2.xml" /><Relationship Id="rId5" Type="http://schemas.openxmlformats.org/officeDocument/2006/relationships/image" Target="../media/image9.jpeg" /><Relationship Id="rId4" Type="http://schemas.openxmlformats.org/officeDocument/2006/relationships/image" Target="../media/image6.png" /></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 /><Relationship Id="rId3" Type="http://schemas.openxmlformats.org/officeDocument/2006/relationships/image" Target="../media/image2.jpeg" /><Relationship Id="rId7" Type="http://schemas.openxmlformats.org/officeDocument/2006/relationships/diagramQuickStyle" Target="../diagrams/quickStyle1.xml"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diagramLayout" Target="../diagrams/layout1.xml" /><Relationship Id="rId5" Type="http://schemas.openxmlformats.org/officeDocument/2006/relationships/diagramData" Target="../diagrams/data1.xml" /><Relationship Id="rId4" Type="http://schemas.openxmlformats.org/officeDocument/2006/relationships/image" Target="../media/image6.png" /><Relationship Id="rId9" Type="http://schemas.microsoft.com/office/2007/relationships/diagramDrawing" Target="../diagrams/drawing1.xml" /></Relationships>
</file>

<file path=ppt/slides/_rels/slide5.xml.rels><?xml version="1.0" encoding="UTF-8" standalone="yes"?>
<Relationships xmlns="http://schemas.openxmlformats.org/package/2006/relationships"><Relationship Id="rId3" Type="http://schemas.openxmlformats.org/officeDocument/2006/relationships/image" Target="../media/image2.jpeg" /><Relationship Id="rId7" Type="http://schemas.openxmlformats.org/officeDocument/2006/relationships/image" Target="../media/image14.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hyperlink" Target="https://pngimg.com/download/87326" TargetMode="External" /><Relationship Id="rId5" Type="http://schemas.openxmlformats.org/officeDocument/2006/relationships/image" Target="../media/image13.png" /><Relationship Id="rId4" Type="http://schemas.openxmlformats.org/officeDocument/2006/relationships/image" Target="../media/image6.png" /></Relationships>
</file>

<file path=ppt/slides/_rels/slide6.xml.rels><?xml version="1.0" encoding="UTF-8" standalone="yes"?>
<Relationships xmlns="http://schemas.openxmlformats.org/package/2006/relationships"><Relationship Id="rId3" Type="http://schemas.openxmlformats.org/officeDocument/2006/relationships/image" Target="../media/image2.jpeg" /><Relationship Id="rId7" Type="http://schemas.openxmlformats.org/officeDocument/2006/relationships/hyperlink" Target="https://pngimg.com/download/87326" TargetMode="External" /><Relationship Id="rId2" Type="http://schemas.openxmlformats.org/officeDocument/2006/relationships/image" Target="../media/image1.jpeg" /><Relationship Id="rId1" Type="http://schemas.openxmlformats.org/officeDocument/2006/relationships/slideLayout" Target="../slideLayouts/slideLayout7.xml" /><Relationship Id="rId6" Type="http://schemas.openxmlformats.org/officeDocument/2006/relationships/image" Target="../media/image13.png" /><Relationship Id="rId5" Type="http://schemas.openxmlformats.org/officeDocument/2006/relationships/image" Target="../media/image15.emf" /><Relationship Id="rId4" Type="http://schemas.openxmlformats.org/officeDocument/2006/relationships/image" Target="../media/image3.png" /></Relationships>
</file>

<file path=ppt/slides/_rels/slide7.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7.xml" /><Relationship Id="rId5" Type="http://schemas.openxmlformats.org/officeDocument/2006/relationships/image" Target="../media/image16.jpeg" /><Relationship Id="rId4" Type="http://schemas.openxmlformats.org/officeDocument/2006/relationships/image" Target="../media/image3.png" /></Relationships>
</file>

<file path=ppt/slides/_rels/slide8.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image" Target="../media/image17.png" /><Relationship Id="rId1" Type="http://schemas.openxmlformats.org/officeDocument/2006/relationships/slideLayout" Target="../slideLayouts/slideLayout7.xml" /><Relationship Id="rId5" Type="http://schemas.openxmlformats.org/officeDocument/2006/relationships/image" Target="../media/image3.png" /><Relationship Id="rId4" Type="http://schemas.openxmlformats.org/officeDocument/2006/relationships/image" Target="../media/image2.jpeg" /></Relationships>
</file>

<file path=ppt/slides/_rels/slide9.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2.xml" /><Relationship Id="rId5" Type="http://schemas.openxmlformats.org/officeDocument/2006/relationships/image" Target="../media/image18.png" /><Relationship Id="rId4" Type="http://schemas.openxmlformats.org/officeDocument/2006/relationships/image" Target="../media/image3.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A37B220-9FCA-4BEB-9ABC-0A5A38212216}"/>
              </a:ext>
            </a:extLst>
          </p:cNvPr>
          <p:cNvSpPr>
            <a:spLocks noGrp="1"/>
          </p:cNvSpPr>
          <p:nvPr>
            <p:ph idx="1"/>
          </p:nvPr>
        </p:nvSpPr>
        <p:spPr>
          <a:xfrm>
            <a:off x="0" y="1325563"/>
            <a:ext cx="12192000" cy="5578257"/>
          </a:xfrm>
          <a:solidFill>
            <a:srgbClr val="003399"/>
          </a:solidFill>
        </p:spPr>
        <p:txBody>
          <a:bodyPr>
            <a:normAutofit/>
          </a:bodyPr>
          <a:lstStyle/>
          <a:p>
            <a:pPr marL="0" indent="0">
              <a:spcBef>
                <a:spcPts val="600"/>
              </a:spcBef>
              <a:spcAft>
                <a:spcPts val="1200"/>
              </a:spcAft>
              <a:buNone/>
            </a:pPr>
            <a:endParaRPr lang="ro-RO" sz="2000" b="1" dirty="0">
              <a:solidFill>
                <a:schemeClr val="bg1"/>
              </a:solidFill>
              <a:effectLst/>
              <a:latin typeface="Trebuchet MS" panose="020B0603020202020204" pitchFamily="34" charset="0"/>
              <a:ea typeface="Arial" panose="020B0604020202020204" pitchFamily="34" charset="0"/>
              <a:cs typeface="Arial" panose="020B0604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p:txBody>
      </p:sp>
      <p:grpSp>
        <p:nvGrpSpPr>
          <p:cNvPr id="6" name="Group 5">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1026"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3EC50294-F656-4733-8047-87C2E2EB3E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325563"/>
            <a:ext cx="5366533" cy="2859357"/>
          </a:xfrm>
          <a:prstGeom prst="rect">
            <a:avLst/>
          </a:prstGeom>
        </p:spPr>
      </p:pic>
      <p:sp>
        <p:nvSpPr>
          <p:cNvPr id="14" name="Content Placeholder 2">
            <a:extLst>
              <a:ext uri="{FF2B5EF4-FFF2-40B4-BE49-F238E27FC236}">
                <a16:creationId xmlns:a16="http://schemas.microsoft.com/office/drawing/2014/main" id="{1DFB774B-0E28-4DBD-80CA-9F4E37788593}"/>
              </a:ext>
            </a:extLst>
          </p:cNvPr>
          <p:cNvSpPr txBox="1">
            <a:spLocks/>
          </p:cNvSpPr>
          <p:nvPr/>
        </p:nvSpPr>
        <p:spPr>
          <a:xfrm>
            <a:off x="4977590" y="1444389"/>
            <a:ext cx="7133439" cy="35409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None/>
            </a:pPr>
            <a:endParaRPr lang="ro-RO" sz="1000" b="1" dirty="0">
              <a:solidFill>
                <a:schemeClr val="bg1"/>
              </a:solidFill>
              <a:latin typeface="Trebuchet MS" panose="020B0603020202020204" pitchFamily="34" charset="0"/>
              <a:ea typeface="Arial" panose="020B0604020202020204" pitchFamily="34" charset="0"/>
            </a:endParaRPr>
          </a:p>
          <a:p>
            <a:pPr marL="0" indent="0" algn="ctr">
              <a:spcBef>
                <a:spcPts val="600"/>
              </a:spcBef>
              <a:spcAft>
                <a:spcPts val="1200"/>
              </a:spcAft>
              <a:buNone/>
            </a:pPr>
            <a:r>
              <a:rPr lang="en-US" sz="2000" b="1" dirty="0">
                <a:solidFill>
                  <a:schemeClr val="bg1"/>
                </a:solidFill>
                <a:latin typeface="Trebuchet MS" panose="020B0603020202020204" pitchFamily="34" charset="0"/>
                <a:ea typeface="Arial" panose="020B0604020202020204" pitchFamily="34" charset="0"/>
              </a:rPr>
              <a:t> </a:t>
            </a:r>
            <a:r>
              <a:rPr lang="ro-RO" sz="2000" b="1" dirty="0">
                <a:solidFill>
                  <a:schemeClr val="bg1"/>
                </a:solidFill>
                <a:latin typeface="Trebuchet MS" panose="020B0603020202020204" pitchFamily="34" charset="0"/>
                <a:ea typeface="Arial" panose="020B0604020202020204" pitchFamily="34" charset="0"/>
              </a:rPr>
              <a:t>C</a:t>
            </a:r>
            <a:r>
              <a:rPr lang="ro-RO" sz="2000" b="1" dirty="0">
                <a:solidFill>
                  <a:schemeClr val="bg1"/>
                </a:solidFill>
                <a:effectLst/>
                <a:latin typeface="Trebuchet MS" panose="020B0603020202020204" pitchFamily="34" charset="0"/>
                <a:ea typeface="Arial" panose="020B0604020202020204" pitchFamily="34" charset="0"/>
              </a:rPr>
              <a:t>ONFERINȚA DE PRESĂ </a:t>
            </a:r>
            <a:r>
              <a:rPr lang="ro-RO" sz="20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PROIECT </a:t>
            </a:r>
            <a:r>
              <a:rPr lang="ro-RO" sz="2000" b="1" dirty="0">
                <a:solidFill>
                  <a:schemeClr val="bg1"/>
                </a:solidFill>
                <a:latin typeface="Trebuchet MS" panose="020B0603020202020204" pitchFamily="34" charset="0"/>
                <a:ea typeface="Arial" panose="020B0604020202020204" pitchFamily="34" charset="0"/>
                <a:cs typeface="Arial" panose="020B0604020202020204" pitchFamily="34" charset="0"/>
              </a:rPr>
              <a:t>”</a:t>
            </a:r>
            <a:r>
              <a:rPr lang="en-US" sz="20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PORT BR</a:t>
            </a:r>
            <a:r>
              <a:rPr lang="ro-RO" sz="20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ĂILA – </a:t>
            </a:r>
          </a:p>
          <a:p>
            <a:pPr marL="0" indent="0" algn="ctr">
              <a:spcBef>
                <a:spcPts val="600"/>
              </a:spcBef>
              <a:spcAft>
                <a:spcPts val="1200"/>
              </a:spcAft>
              <a:buNone/>
            </a:pPr>
            <a:r>
              <a:rPr lang="ro-RO" sz="20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LUCRĂRI DE INFRASTRUCTURĂ </a:t>
            </a:r>
          </a:p>
          <a:p>
            <a:pPr marL="0" indent="0" algn="ctr">
              <a:spcBef>
                <a:spcPts val="600"/>
              </a:spcBef>
              <a:spcAft>
                <a:spcPts val="1200"/>
              </a:spcAft>
              <a:buNone/>
            </a:pPr>
            <a:r>
              <a:rPr lang="ro-RO" sz="20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A SECTORULUI PORTUAR DIN INCINTA BAZIN DOCURI”</a:t>
            </a:r>
          </a:p>
          <a:p>
            <a:pPr marL="0" indent="0" algn="ctr">
              <a:spcBef>
                <a:spcPts val="600"/>
              </a:spcBef>
              <a:spcAft>
                <a:spcPts val="1200"/>
              </a:spcAft>
              <a:buNone/>
            </a:pPr>
            <a:endParaRPr lang="ro-RO" sz="2000" b="1" dirty="0">
              <a:solidFill>
                <a:schemeClr val="bg1"/>
              </a:solidFill>
              <a:latin typeface="Trebuchet MS" panose="020B0603020202020204" pitchFamily="34" charset="0"/>
              <a:ea typeface="Arial" panose="020B0604020202020204" pitchFamily="34" charset="0"/>
              <a:cs typeface="Arial" panose="020B0604020202020204" pitchFamily="34" charset="0"/>
            </a:endParaRPr>
          </a:p>
          <a:p>
            <a:pPr marL="0" indent="0" algn="ctr">
              <a:spcBef>
                <a:spcPts val="600"/>
              </a:spcBef>
              <a:spcAft>
                <a:spcPts val="1200"/>
              </a:spcAft>
              <a:buNone/>
            </a:pPr>
            <a:endParaRPr lang="ro-RO" sz="2000" b="1" dirty="0">
              <a:solidFill>
                <a:schemeClr val="bg1"/>
              </a:solidFill>
              <a:latin typeface="Trebuchet MS" panose="020B0603020202020204" pitchFamily="34" charset="0"/>
              <a:ea typeface="Arial" panose="020B0604020202020204" pitchFamily="34" charset="0"/>
              <a:cs typeface="Arial" panose="020B0604020202020204" pitchFamily="34" charset="0"/>
            </a:endParaRPr>
          </a:p>
          <a:p>
            <a:pPr marL="0" indent="0" algn="r">
              <a:spcBef>
                <a:spcPts val="600"/>
              </a:spcBef>
              <a:spcAft>
                <a:spcPts val="1200"/>
              </a:spcAft>
              <a:buNone/>
            </a:pPr>
            <a:r>
              <a:rPr lang="ro-RO" sz="2000" b="1" dirty="0">
                <a:solidFill>
                  <a:schemeClr val="bg1"/>
                </a:solidFill>
                <a:latin typeface="Trebuchet MS" panose="020B0603020202020204" pitchFamily="34" charset="0"/>
                <a:ea typeface="Arial" panose="020B0604020202020204" pitchFamily="34" charset="0"/>
                <a:cs typeface="Arial" panose="020B0604020202020204" pitchFamily="34" charset="0"/>
              </a:rPr>
              <a:t>12 Aprilie 2022</a:t>
            </a:r>
          </a:p>
          <a:p>
            <a:pPr marL="0" indent="0">
              <a:buNone/>
            </a:pPr>
            <a:endParaRPr lang="ro-RO" dirty="0"/>
          </a:p>
          <a:p>
            <a:pPr marL="0" indent="0">
              <a:buNone/>
            </a:pPr>
            <a:endParaRPr lang="ro-RO" dirty="0"/>
          </a:p>
          <a:p>
            <a:pPr marL="0" indent="0">
              <a:buNone/>
            </a:pPr>
            <a:endParaRPr lang="en-US" dirty="0"/>
          </a:p>
        </p:txBody>
      </p:sp>
      <p:sp>
        <p:nvSpPr>
          <p:cNvPr id="15" name="Content Placeholder 2">
            <a:extLst>
              <a:ext uri="{FF2B5EF4-FFF2-40B4-BE49-F238E27FC236}">
                <a16:creationId xmlns:a16="http://schemas.microsoft.com/office/drawing/2014/main" id="{62E3F997-0FD1-45CA-9284-4ED613CA4178}"/>
              </a:ext>
            </a:extLst>
          </p:cNvPr>
          <p:cNvSpPr txBox="1">
            <a:spLocks/>
          </p:cNvSpPr>
          <p:nvPr/>
        </p:nvSpPr>
        <p:spPr>
          <a:xfrm>
            <a:off x="0" y="6425967"/>
            <a:ext cx="12191998" cy="3098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ro-RO" sz="1500" b="1" dirty="0">
                <a:solidFill>
                  <a:schemeClr val="bg1"/>
                </a:solidFill>
                <a:latin typeface="Trebuchet MS" panose="020B0603020202020204" pitchFamily="34" charset="0"/>
              </a:rPr>
              <a:t>Pr</a:t>
            </a:r>
            <a:r>
              <a:rPr lang="en-US" sz="1500" b="1" dirty="0" err="1">
                <a:solidFill>
                  <a:schemeClr val="bg1"/>
                </a:solidFill>
                <a:latin typeface="Trebuchet MS" panose="020B0603020202020204" pitchFamily="34" charset="0"/>
              </a:rPr>
              <a:t>oiect</a:t>
            </a:r>
            <a:r>
              <a:rPr lang="en-US" sz="1500" b="1" dirty="0">
                <a:solidFill>
                  <a:schemeClr val="bg1"/>
                </a:solidFill>
                <a:latin typeface="Trebuchet MS" panose="020B0603020202020204" pitchFamily="34" charset="0"/>
              </a:rPr>
              <a:t> co</a:t>
            </a:r>
            <a:r>
              <a:rPr lang="ro-RO" sz="1500" b="1" dirty="0">
                <a:solidFill>
                  <a:schemeClr val="bg1"/>
                </a:solidFill>
                <a:latin typeface="Trebuchet MS" panose="020B0603020202020204" pitchFamily="34" charset="0"/>
              </a:rPr>
              <a:t>finanțat din Fondul European de Dezvoltare Regională prin </a:t>
            </a:r>
            <a:r>
              <a:rPr lang="ro-RO" sz="1500" b="1" spc="40"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Programul Operațional </a:t>
            </a:r>
            <a:r>
              <a:rPr lang="ro-RO" sz="15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Infrastructura Mare 2014-2020</a:t>
            </a:r>
          </a:p>
        </p:txBody>
      </p:sp>
      <p:sp>
        <p:nvSpPr>
          <p:cNvPr id="16" name="Content Placeholder 2">
            <a:extLst>
              <a:ext uri="{FF2B5EF4-FFF2-40B4-BE49-F238E27FC236}">
                <a16:creationId xmlns:a16="http://schemas.microsoft.com/office/drawing/2014/main" id="{84F8AA8E-E63E-42EF-B3FE-77E18968BA36}"/>
              </a:ext>
            </a:extLst>
          </p:cNvPr>
          <p:cNvSpPr txBox="1">
            <a:spLocks/>
          </p:cNvSpPr>
          <p:nvPr/>
        </p:nvSpPr>
        <p:spPr>
          <a:xfrm>
            <a:off x="83888" y="4985345"/>
            <a:ext cx="12191998" cy="3098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ro-RO" sz="2000" b="1" dirty="0">
                <a:solidFill>
                  <a:schemeClr val="bg1"/>
                </a:solidFill>
                <a:latin typeface="Trebuchet MS" panose="020B0603020202020204" pitchFamily="34" charset="0"/>
              </a:rPr>
              <a:t>C</a:t>
            </a:r>
            <a:r>
              <a:rPr lang="en-US" sz="2000" b="1" dirty="0">
                <a:solidFill>
                  <a:schemeClr val="bg1"/>
                </a:solidFill>
                <a:latin typeface="Trebuchet MS" panose="020B0603020202020204" pitchFamily="34" charset="0"/>
              </a:rPr>
              <a:t>.</a:t>
            </a:r>
            <a:r>
              <a:rPr lang="ro-RO" sz="2000" b="1" dirty="0">
                <a:solidFill>
                  <a:schemeClr val="bg1"/>
                </a:solidFill>
                <a:latin typeface="Trebuchet MS" panose="020B0603020202020204" pitchFamily="34" charset="0"/>
              </a:rPr>
              <a:t>N</a:t>
            </a:r>
            <a:r>
              <a:rPr lang="en-US" sz="2000" b="1" dirty="0">
                <a:solidFill>
                  <a:schemeClr val="bg1"/>
                </a:solidFill>
                <a:latin typeface="Trebuchet MS" panose="020B0603020202020204" pitchFamily="34" charset="0"/>
              </a:rPr>
              <a:t>.</a:t>
            </a:r>
            <a:r>
              <a:rPr lang="ro-RO" sz="2000" b="1" dirty="0">
                <a:solidFill>
                  <a:schemeClr val="bg1"/>
                </a:solidFill>
                <a:latin typeface="Trebuchet MS" panose="020B0603020202020204" pitchFamily="34" charset="0"/>
              </a:rPr>
              <a:t> ADMINISTRAȚIA PORTURILOR DUNĂRII MARITIME S</a:t>
            </a:r>
            <a:r>
              <a:rPr lang="en-US" sz="2000" b="1" dirty="0">
                <a:solidFill>
                  <a:schemeClr val="bg1"/>
                </a:solidFill>
                <a:latin typeface="Trebuchet MS" panose="020B0603020202020204" pitchFamily="34" charset="0"/>
              </a:rPr>
              <a:t>.</a:t>
            </a:r>
            <a:r>
              <a:rPr lang="ro-RO" sz="2000" b="1" dirty="0">
                <a:solidFill>
                  <a:schemeClr val="bg1"/>
                </a:solidFill>
                <a:latin typeface="Trebuchet MS" panose="020B0603020202020204" pitchFamily="34" charset="0"/>
              </a:rPr>
              <a:t>A</a:t>
            </a:r>
            <a:r>
              <a:rPr lang="en-US" sz="2000" b="1" dirty="0">
                <a:solidFill>
                  <a:schemeClr val="bg1"/>
                </a:solidFill>
                <a:latin typeface="Trebuchet MS" panose="020B0603020202020204" pitchFamily="34" charset="0"/>
              </a:rPr>
              <a:t>.</a:t>
            </a:r>
            <a:r>
              <a:rPr lang="ro-RO" sz="2000" b="1" dirty="0">
                <a:solidFill>
                  <a:schemeClr val="bg1"/>
                </a:solidFill>
                <a:latin typeface="Trebuchet MS" panose="020B0603020202020204" pitchFamily="34" charset="0"/>
              </a:rPr>
              <a:t> GALAȚI</a:t>
            </a:r>
            <a:endParaRPr lang="en-US" sz="2000" b="1" dirty="0">
              <a:solidFill>
                <a:schemeClr val="bg1"/>
              </a:solidFill>
              <a:latin typeface="Trebuchet MS" panose="020B0603020202020204" pitchFamily="34" charset="0"/>
            </a:endParaRPr>
          </a:p>
          <a:p>
            <a:pPr marL="0" indent="0" algn="ctr">
              <a:spcBef>
                <a:spcPts val="0"/>
              </a:spcBef>
              <a:buNone/>
            </a:pPr>
            <a:endParaRPr lang="ro-RO" sz="2000" b="1" dirty="0">
              <a:solidFill>
                <a:schemeClr val="bg1"/>
              </a:solidFill>
              <a:effectLst/>
              <a:latin typeface="Trebuchet MS" panose="020B0603020202020204" pitchFamily="34" charset="0"/>
              <a:ea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033EDCD0-7721-4F1D-97D6-0CD6DBE5B8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4941" y="5408618"/>
            <a:ext cx="1137854" cy="90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490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3"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82879" y="6356332"/>
            <a:ext cx="11907257" cy="307777"/>
          </a:xfrm>
          <a:prstGeom prst="rect">
            <a:avLst/>
          </a:prstGeom>
        </p:spPr>
        <p:txBody>
          <a:bodyPr wrap="square">
            <a:spAutoFit/>
          </a:bodyPr>
          <a:lstStyle/>
          <a:p>
            <a:pPr algn="ctr"/>
            <a:r>
              <a:rPr lang="ro-RO" sz="1400" b="1" i="1" dirty="0">
                <a:solidFill>
                  <a:srgbClr val="002060"/>
                </a:solidFill>
                <a:latin typeface="Trebuchet MS" panose="020B0603020202020204" pitchFamily="34" charset="0"/>
              </a:rPr>
              <a:t>Pr</a:t>
            </a:r>
            <a:r>
              <a:rPr lang="en-US" sz="1400" b="1" i="1" dirty="0" err="1">
                <a:solidFill>
                  <a:srgbClr val="002060"/>
                </a:solidFill>
                <a:latin typeface="Trebuchet MS" panose="020B0603020202020204" pitchFamily="34" charset="0"/>
              </a:rPr>
              <a:t>oiect</a:t>
            </a:r>
            <a:r>
              <a:rPr lang="en-US" sz="1400" b="1" i="1" dirty="0">
                <a:solidFill>
                  <a:srgbClr val="002060"/>
                </a:solidFill>
                <a:latin typeface="Trebuchet MS" panose="020B0603020202020204" pitchFamily="34" charset="0"/>
              </a:rPr>
              <a:t> co</a:t>
            </a:r>
            <a:r>
              <a:rPr lang="ro-RO" sz="1400" b="1" i="1" dirty="0">
                <a:solidFill>
                  <a:srgbClr val="002060"/>
                </a:solidFill>
                <a:latin typeface="Trebuchet MS" panose="020B0603020202020204" pitchFamily="34" charset="0"/>
              </a:rPr>
              <a:t>finanțat din Fondul European de Dezvoltare regională prin </a:t>
            </a:r>
            <a:r>
              <a:rPr lang="ro-RO" sz="1400" b="1" i="1" spc="40" dirty="0">
                <a:solidFill>
                  <a:srgbClr val="002060"/>
                </a:solidFill>
                <a:latin typeface="Trebuchet MS" panose="020B0603020202020204" pitchFamily="34" charset="0"/>
                <a:ea typeface="Arial" panose="020B0604020202020204" pitchFamily="34" charset="0"/>
                <a:cs typeface="Arial" panose="020B0604020202020204" pitchFamily="34" charset="0"/>
              </a:rPr>
              <a:t>Programul Operațional </a:t>
            </a:r>
            <a:r>
              <a:rPr lang="ro-RO" sz="1400" b="1" i="1" dirty="0">
                <a:solidFill>
                  <a:srgbClr val="002060"/>
                </a:solidFill>
                <a:latin typeface="Trebuchet MS" panose="020B0603020202020204" pitchFamily="34" charset="0"/>
                <a:ea typeface="Arial" panose="020B0604020202020204" pitchFamily="34" charset="0"/>
                <a:cs typeface="Arial" panose="020B0604020202020204" pitchFamily="34" charset="0"/>
              </a:rPr>
              <a:t>Infrastructura Mare 2014-2020</a:t>
            </a:r>
          </a:p>
        </p:txBody>
      </p:sp>
      <p:sp>
        <p:nvSpPr>
          <p:cNvPr id="8" name="Rectangle 7"/>
          <p:cNvSpPr/>
          <p:nvPr/>
        </p:nvSpPr>
        <p:spPr>
          <a:xfrm>
            <a:off x="6254139" y="1206738"/>
            <a:ext cx="5731494" cy="5724644"/>
          </a:xfrm>
          <a:prstGeom prst="rect">
            <a:avLst/>
          </a:prstGeom>
        </p:spPr>
        <p:txBody>
          <a:bodyPr wrap="square">
            <a:spAutoFit/>
          </a:bodyPr>
          <a:lstStyle/>
          <a:p>
            <a:pPr algn="just">
              <a:spcAft>
                <a:spcPts val="1200"/>
              </a:spcAft>
            </a:pPr>
            <a:r>
              <a:rPr lang="it-IT" sz="1300" dirty="0">
                <a:solidFill>
                  <a:srgbClr val="002060"/>
                </a:solidFill>
                <a:latin typeface="Trebuchet MS" panose="020B0603020202020204" pitchFamily="34" charset="0"/>
                <a:ea typeface="Cambria" panose="02040503050406030204" pitchFamily="18" charset="0"/>
              </a:rPr>
              <a:t>Lucrările propuse:</a:t>
            </a:r>
          </a:p>
          <a:p>
            <a:pPr marL="285750" indent="-285750" algn="just">
              <a:spcAft>
                <a:spcPts val="1200"/>
              </a:spcAft>
              <a:buFontTx/>
              <a:buChar char="-"/>
            </a:pPr>
            <a:r>
              <a:rPr lang="it-IT" sz="1300" dirty="0">
                <a:solidFill>
                  <a:srgbClr val="002060"/>
                </a:solidFill>
                <a:latin typeface="Trebuchet MS" panose="020B0603020202020204" pitchFamily="34" charset="0"/>
                <a:ea typeface="Cambria" panose="02040503050406030204" pitchFamily="18" charset="0"/>
              </a:rPr>
              <a:t>Realizarea unei platforme betonate de 3.0m lățime, pe toata lungimea danei (145m)</a:t>
            </a:r>
            <a:r>
              <a:rPr lang="en-US" sz="1300" dirty="0">
                <a:solidFill>
                  <a:srgbClr val="002060"/>
                </a:solidFill>
                <a:latin typeface="Trebuchet MS" panose="020B0603020202020204" pitchFamily="34" charset="0"/>
                <a:ea typeface="Cambria" panose="02040503050406030204" pitchFamily="18" charset="0"/>
              </a:rPr>
              <a:t>;</a:t>
            </a:r>
          </a:p>
          <a:p>
            <a:pPr marL="285750" indent="-285750" algn="just">
              <a:spcAft>
                <a:spcPts val="1200"/>
              </a:spcAft>
              <a:buFontTx/>
              <a:buChar char="-"/>
            </a:pPr>
            <a:r>
              <a:rPr lang="en-US" sz="1300" dirty="0" err="1">
                <a:solidFill>
                  <a:srgbClr val="002060"/>
                </a:solidFill>
                <a:latin typeface="Trebuchet MS" panose="020B0603020202020204" pitchFamily="34" charset="0"/>
                <a:ea typeface="Cambria" panose="02040503050406030204" pitchFamily="18" charset="0"/>
              </a:rPr>
              <a:t>Grinda</a:t>
            </a:r>
            <a:r>
              <a:rPr lang="en-US" sz="1300" dirty="0">
                <a:solidFill>
                  <a:srgbClr val="002060"/>
                </a:solidFill>
                <a:latin typeface="Trebuchet MS" panose="020B0603020202020204" pitchFamily="34" charset="0"/>
                <a:ea typeface="Cambria" panose="02040503050406030204" pitchFamily="18" charset="0"/>
              </a:rPr>
              <a:t> de </a:t>
            </a:r>
            <a:r>
              <a:rPr lang="en-US" sz="1300" dirty="0" err="1">
                <a:solidFill>
                  <a:srgbClr val="002060"/>
                </a:solidFill>
                <a:latin typeface="Trebuchet MS" panose="020B0603020202020204" pitchFamily="34" charset="0"/>
                <a:ea typeface="Cambria" panose="02040503050406030204" pitchFamily="18" charset="0"/>
              </a:rPr>
              <a:t>coronament</a:t>
            </a:r>
            <a:r>
              <a:rPr lang="en-US" sz="1300" dirty="0">
                <a:solidFill>
                  <a:srgbClr val="002060"/>
                </a:solidFill>
                <a:latin typeface="Trebuchet MS" panose="020B0603020202020204" pitchFamily="34" charset="0"/>
                <a:ea typeface="Cambria" panose="02040503050406030204" pitchFamily="18" charset="0"/>
              </a:rPr>
              <a:t> din </a:t>
            </a:r>
            <a:r>
              <a:rPr lang="en-US" sz="1300" dirty="0" err="1">
                <a:solidFill>
                  <a:srgbClr val="002060"/>
                </a:solidFill>
                <a:latin typeface="Trebuchet MS" panose="020B0603020202020204" pitchFamily="34" charset="0"/>
                <a:ea typeface="Cambria" panose="02040503050406030204" pitchFamily="18" charset="0"/>
              </a:rPr>
              <a:t>beton</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armat</a:t>
            </a:r>
            <a:r>
              <a:rPr lang="en-US" sz="1300" dirty="0">
                <a:solidFill>
                  <a:srgbClr val="002060"/>
                </a:solidFill>
                <a:latin typeface="Trebuchet MS" panose="020B0603020202020204" pitchFamily="34" charset="0"/>
                <a:ea typeface="Cambria" panose="02040503050406030204" pitchFamily="18" charset="0"/>
              </a:rPr>
              <a:t> C35/45 </a:t>
            </a:r>
            <a:r>
              <a:rPr lang="it-IT" sz="1300" dirty="0">
                <a:solidFill>
                  <a:srgbClr val="002060"/>
                </a:solidFill>
                <a:latin typeface="Trebuchet MS" panose="020B0603020202020204" pitchFamily="34" charset="0"/>
                <a:ea typeface="Cambria" panose="02040503050406030204" pitchFamily="18" charset="0"/>
              </a:rPr>
              <a:t>toata lungimea Danei 33 (intre Dana 32 si Dana 34;</a:t>
            </a:r>
          </a:p>
          <a:p>
            <a:pPr marL="285750" indent="-285750" algn="just">
              <a:spcAft>
                <a:spcPts val="1200"/>
              </a:spcAft>
              <a:buFontTx/>
              <a:buChar char="-"/>
            </a:pPr>
            <a:r>
              <a:rPr lang="en-US" sz="1300" dirty="0" err="1">
                <a:solidFill>
                  <a:srgbClr val="002060"/>
                </a:solidFill>
                <a:latin typeface="Trebuchet MS" panose="020B0603020202020204" pitchFamily="34" charset="0"/>
                <a:ea typeface="Cambria" panose="02040503050406030204" pitchFamily="18" charset="0"/>
              </a:rPr>
              <a:t>Amenajarea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pereului</a:t>
            </a:r>
            <a:r>
              <a:rPr lang="en-US" sz="1300" dirty="0">
                <a:solidFill>
                  <a:srgbClr val="002060"/>
                </a:solidFill>
                <a:latin typeface="Trebuchet MS" panose="020B0603020202020204" pitchFamily="34" charset="0"/>
                <a:ea typeface="Cambria" panose="02040503050406030204" pitchFamily="18" charset="0"/>
              </a:rPr>
              <a:t> </a:t>
            </a:r>
            <a:r>
              <a:rPr lang="ro-RO" sz="1300" dirty="0">
                <a:solidFill>
                  <a:srgbClr val="002060"/>
                </a:solidFill>
                <a:latin typeface="Trebuchet MS" panose="020B0603020202020204" pitchFamily="34" charset="0"/>
                <a:ea typeface="Cambria" panose="02040503050406030204" pitchFamily="18" charset="0"/>
              </a:rPr>
              <a:t>î</a:t>
            </a:r>
            <a:r>
              <a:rPr lang="en-US" sz="1300" dirty="0" err="1">
                <a:solidFill>
                  <a:srgbClr val="002060"/>
                </a:solidFill>
                <a:latin typeface="Trebuchet MS" panose="020B0603020202020204" pitchFamily="34" charset="0"/>
                <a:ea typeface="Cambria" panose="02040503050406030204" pitchFamily="18" charset="0"/>
              </a:rPr>
              <a:t>ntre</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grinda</a:t>
            </a:r>
            <a:r>
              <a:rPr lang="en-US" sz="1300" dirty="0">
                <a:solidFill>
                  <a:srgbClr val="002060"/>
                </a:solidFill>
                <a:latin typeface="Trebuchet MS" panose="020B0603020202020204" pitchFamily="34" charset="0"/>
                <a:ea typeface="Cambria" panose="02040503050406030204" pitchFamily="18" charset="0"/>
              </a:rPr>
              <a:t> de </a:t>
            </a:r>
            <a:r>
              <a:rPr lang="en-US" sz="1300" dirty="0" err="1">
                <a:solidFill>
                  <a:srgbClr val="002060"/>
                </a:solidFill>
                <a:latin typeface="Trebuchet MS" panose="020B0603020202020204" pitchFamily="34" charset="0"/>
                <a:ea typeface="Cambria" panose="02040503050406030204" pitchFamily="18" charset="0"/>
              </a:rPr>
              <a:t>coronament</a:t>
            </a:r>
            <a:r>
              <a:rPr lang="en-US" sz="1300" dirty="0">
                <a:solidFill>
                  <a:srgbClr val="002060"/>
                </a:solidFill>
                <a:latin typeface="Trebuchet MS" panose="020B0603020202020204" pitchFamily="34" charset="0"/>
                <a:ea typeface="Cambria" panose="02040503050406030204" pitchFamily="18" charset="0"/>
              </a:rPr>
              <a:t> si </a:t>
            </a:r>
            <a:r>
              <a:rPr lang="en-US" sz="1300" dirty="0" err="1">
                <a:solidFill>
                  <a:srgbClr val="002060"/>
                </a:solidFill>
                <a:latin typeface="Trebuchet MS" panose="020B0603020202020204" pitchFamily="34" charset="0"/>
                <a:ea typeface="Cambria" panose="02040503050406030204" pitchFamily="18" charset="0"/>
              </a:rPr>
              <a:t>grinda</a:t>
            </a:r>
            <a:r>
              <a:rPr lang="en-US" sz="1300" dirty="0">
                <a:solidFill>
                  <a:srgbClr val="002060"/>
                </a:solidFill>
                <a:latin typeface="Trebuchet MS" panose="020B0603020202020204" pitchFamily="34" charset="0"/>
                <a:ea typeface="Cambria" panose="02040503050406030204" pitchFamily="18" charset="0"/>
              </a:rPr>
              <a:t> de la </a:t>
            </a:r>
            <a:r>
              <a:rPr lang="en-US" sz="1300" dirty="0" err="1">
                <a:solidFill>
                  <a:srgbClr val="002060"/>
                </a:solidFill>
                <a:latin typeface="Trebuchet MS" panose="020B0603020202020204" pitchFamily="34" charset="0"/>
                <a:ea typeface="Cambria" panose="02040503050406030204" pitchFamily="18" charset="0"/>
              </a:rPr>
              <a:t>baza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pereului</a:t>
            </a:r>
            <a:r>
              <a:rPr lang="ro-RO" sz="1300" dirty="0">
                <a:solidFill>
                  <a:srgbClr val="002060"/>
                </a:solidFill>
                <a:latin typeface="Trebuchet MS" panose="020B0603020202020204" pitchFamily="34" charset="0"/>
                <a:ea typeface="Cambria" panose="02040503050406030204" pitchFamily="18" charset="0"/>
              </a:rPr>
              <a:t>:</a:t>
            </a:r>
            <a:endParaRPr lang="en-US" sz="1300" dirty="0">
              <a:solidFill>
                <a:srgbClr val="002060"/>
              </a:solidFill>
              <a:latin typeface="Trebuchet MS" panose="020B0603020202020204" pitchFamily="34" charset="0"/>
              <a:ea typeface="Cambria" panose="02040503050406030204" pitchFamily="18" charset="0"/>
            </a:endParaRPr>
          </a:p>
          <a:p>
            <a:pPr marL="285750" indent="-285750" algn="just">
              <a:spcAft>
                <a:spcPts val="1200"/>
              </a:spcAft>
              <a:buFontTx/>
              <a:buChar char="-"/>
            </a:pPr>
            <a:r>
              <a:rPr lang="en-US" sz="1300" dirty="0" err="1">
                <a:solidFill>
                  <a:srgbClr val="002060"/>
                </a:solidFill>
                <a:latin typeface="Trebuchet MS" panose="020B0603020202020204" pitchFamily="34" charset="0"/>
                <a:ea typeface="Cambria" panose="02040503050406030204" pitchFamily="18" charset="0"/>
              </a:rPr>
              <a:t>Realizarea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în</a:t>
            </a:r>
            <a:r>
              <a:rPr lang="en-US" sz="1300" dirty="0">
                <a:solidFill>
                  <a:srgbClr val="002060"/>
                </a:solidFill>
                <a:latin typeface="Trebuchet MS" panose="020B0603020202020204" pitchFamily="34" charset="0"/>
                <a:ea typeface="Cambria" panose="02040503050406030204" pitchFamily="18" charset="0"/>
              </a:rPr>
              <a:t> 2 </a:t>
            </a:r>
            <a:r>
              <a:rPr lang="en-US" sz="1300" dirty="0" err="1">
                <a:solidFill>
                  <a:srgbClr val="002060"/>
                </a:solidFill>
                <a:latin typeface="Trebuchet MS" panose="020B0603020202020204" pitchFamily="34" charset="0"/>
                <a:ea typeface="Cambria" panose="02040503050406030204" pitchFamily="18" charset="0"/>
              </a:rPr>
              <a:t>locații</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una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pentru</a:t>
            </a:r>
            <a:r>
              <a:rPr lang="en-US" sz="1300" dirty="0">
                <a:solidFill>
                  <a:srgbClr val="002060"/>
                </a:solidFill>
                <a:latin typeface="Trebuchet MS" panose="020B0603020202020204" pitchFamily="34" charset="0"/>
                <a:ea typeface="Cambria" panose="02040503050406030204" pitchFamily="18" charset="0"/>
              </a:rPr>
              <a:t> ape </a:t>
            </a:r>
            <a:r>
              <a:rPr lang="en-US" sz="1300" dirty="0" err="1">
                <a:solidFill>
                  <a:srgbClr val="002060"/>
                </a:solidFill>
                <a:latin typeface="Trebuchet MS" panose="020B0603020202020204" pitchFamily="34" charset="0"/>
                <a:ea typeface="Cambria" panose="02040503050406030204" pitchFamily="18" charset="0"/>
              </a:rPr>
              <a:t>mari</a:t>
            </a:r>
            <a:r>
              <a:rPr lang="en-US" sz="1300" dirty="0">
                <a:solidFill>
                  <a:srgbClr val="002060"/>
                </a:solidFill>
                <a:latin typeface="Trebuchet MS" panose="020B0603020202020204" pitchFamily="34" charset="0"/>
                <a:ea typeface="Cambria" panose="02040503050406030204" pitchFamily="18" charset="0"/>
              </a:rPr>
              <a:t> si </a:t>
            </a:r>
            <a:r>
              <a:rPr lang="en-US" sz="1300" dirty="0" err="1">
                <a:solidFill>
                  <a:srgbClr val="002060"/>
                </a:solidFill>
                <a:latin typeface="Trebuchet MS" panose="020B0603020202020204" pitchFamily="34" charset="0"/>
                <a:ea typeface="Cambria" panose="02040503050406030204" pitchFamily="18" charset="0"/>
              </a:rPr>
              <a:t>una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pentru</a:t>
            </a:r>
            <a:r>
              <a:rPr lang="en-US" sz="1300" dirty="0">
                <a:solidFill>
                  <a:srgbClr val="002060"/>
                </a:solidFill>
                <a:latin typeface="Trebuchet MS" panose="020B0603020202020204" pitchFamily="34" charset="0"/>
                <a:ea typeface="Cambria" panose="02040503050406030204" pitchFamily="18" charset="0"/>
              </a:rPr>
              <a:t> ape </a:t>
            </a:r>
            <a:r>
              <a:rPr lang="en-US" sz="1300" dirty="0" err="1">
                <a:solidFill>
                  <a:srgbClr val="002060"/>
                </a:solidFill>
                <a:latin typeface="Trebuchet MS" panose="020B0603020202020204" pitchFamily="34" charset="0"/>
                <a:ea typeface="Cambria" panose="02040503050406030204" pitchFamily="18" charset="0"/>
              </a:rPr>
              <a:t>mici</a:t>
            </a:r>
            <a:r>
              <a:rPr lang="en-US" sz="1300" dirty="0">
                <a:solidFill>
                  <a:srgbClr val="002060"/>
                </a:solidFill>
                <a:latin typeface="Trebuchet MS" panose="020B0603020202020204" pitchFamily="34" charset="0"/>
                <a:ea typeface="Cambria" panose="02040503050406030204" pitchFamily="18" charset="0"/>
              </a:rPr>
              <a:t> de </a:t>
            </a:r>
            <a:r>
              <a:rPr lang="en-US" sz="1300" dirty="0" err="1">
                <a:solidFill>
                  <a:srgbClr val="002060"/>
                </a:solidFill>
                <a:latin typeface="Trebuchet MS" panose="020B0603020202020204" pitchFamily="34" charset="0"/>
                <a:ea typeface="Cambria" panose="02040503050406030204" pitchFamily="18" charset="0"/>
              </a:rPr>
              <a:t>ancastramente</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pasarela</a:t>
            </a:r>
            <a:r>
              <a:rPr lang="en-US" sz="1300" dirty="0">
                <a:solidFill>
                  <a:srgbClr val="002060"/>
                </a:solidFill>
                <a:latin typeface="Trebuchet MS" panose="020B0603020202020204" pitchFamily="34" charset="0"/>
                <a:ea typeface="Cambria" panose="02040503050406030204" pitchFamily="18" charset="0"/>
              </a:rPr>
              <a:t> din </a:t>
            </a:r>
            <a:r>
              <a:rPr lang="en-US" sz="1300" dirty="0" err="1">
                <a:solidFill>
                  <a:srgbClr val="002060"/>
                </a:solidFill>
                <a:latin typeface="Trebuchet MS" panose="020B0603020202020204" pitchFamily="34" charset="0"/>
                <a:ea typeface="Cambria" panose="02040503050406030204" pitchFamily="18" charset="0"/>
              </a:rPr>
              <a:t>beton</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armat</a:t>
            </a:r>
            <a:r>
              <a:rPr lang="en-US" sz="1300" dirty="0">
                <a:solidFill>
                  <a:srgbClr val="002060"/>
                </a:solidFill>
                <a:latin typeface="Trebuchet MS" panose="020B0603020202020204" pitchFamily="34" charset="0"/>
                <a:ea typeface="Cambria" panose="02040503050406030204" pitchFamily="18" charset="0"/>
              </a:rPr>
              <a:t> C35/45, a 4 </a:t>
            </a:r>
            <a:r>
              <a:rPr lang="en-US" sz="1300" dirty="0" err="1">
                <a:solidFill>
                  <a:srgbClr val="002060"/>
                </a:solidFill>
                <a:latin typeface="Trebuchet MS" panose="020B0603020202020204" pitchFamily="34" charset="0"/>
                <a:ea typeface="Cambria" panose="02040503050406030204" pitchFamily="18" charset="0"/>
              </a:rPr>
              <a:t>locașuri</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pentru</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scondri</a:t>
            </a:r>
            <a:r>
              <a:rPr lang="en-US" sz="1300" dirty="0">
                <a:solidFill>
                  <a:srgbClr val="002060"/>
                </a:solidFill>
                <a:latin typeface="Trebuchet MS" panose="020B0603020202020204" pitchFamily="34" charset="0"/>
                <a:ea typeface="Cambria" panose="02040503050406030204" pitchFamily="18" charset="0"/>
              </a:rPr>
              <a:t> (2 </a:t>
            </a:r>
            <a:r>
              <a:rPr lang="en-US" sz="1300" dirty="0" err="1">
                <a:solidFill>
                  <a:srgbClr val="002060"/>
                </a:solidFill>
                <a:latin typeface="Trebuchet MS" panose="020B0603020202020204" pitchFamily="34" charset="0"/>
                <a:ea typeface="Cambria" panose="02040503050406030204" pitchFamily="18" charset="0"/>
              </a:rPr>
              <a:t>locatii</a:t>
            </a:r>
            <a:r>
              <a:rPr lang="en-US" sz="1300" dirty="0">
                <a:solidFill>
                  <a:srgbClr val="002060"/>
                </a:solidFill>
                <a:latin typeface="Trebuchet MS" panose="020B0603020202020204" pitchFamily="34" charset="0"/>
                <a:ea typeface="Cambria" panose="02040503050406030204" pitchFamily="18" charset="0"/>
              </a:rPr>
              <a:t> cu cate 2 </a:t>
            </a:r>
            <a:r>
              <a:rPr lang="en-US" sz="1300" dirty="0" err="1">
                <a:solidFill>
                  <a:srgbClr val="002060"/>
                </a:solidFill>
                <a:latin typeface="Trebuchet MS" panose="020B0603020202020204" pitchFamily="34" charset="0"/>
                <a:ea typeface="Cambria" panose="02040503050406030204" pitchFamily="18" charset="0"/>
              </a:rPr>
              <a:t>scondri</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pentru</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nivel</a:t>
            </a:r>
            <a:r>
              <a:rPr lang="en-US" sz="1300" dirty="0">
                <a:solidFill>
                  <a:srgbClr val="002060"/>
                </a:solidFill>
                <a:latin typeface="Trebuchet MS" panose="020B0603020202020204" pitchFamily="34" charset="0"/>
                <a:ea typeface="Cambria" panose="02040503050406030204" pitchFamily="18" charset="0"/>
              </a:rPr>
              <a:t> ape </a:t>
            </a:r>
            <a:r>
              <a:rPr lang="en-US" sz="1300" dirty="0" err="1">
                <a:solidFill>
                  <a:srgbClr val="002060"/>
                </a:solidFill>
                <a:latin typeface="Trebuchet MS" panose="020B0603020202020204" pitchFamily="34" charset="0"/>
                <a:ea typeface="Cambria" panose="02040503050406030204" pitchFamily="18" charset="0"/>
              </a:rPr>
              <a:t>mari</a:t>
            </a:r>
            <a:r>
              <a:rPr lang="en-US" sz="1300" dirty="0">
                <a:solidFill>
                  <a:srgbClr val="002060"/>
                </a:solidFill>
                <a:latin typeface="Trebuchet MS" panose="020B0603020202020204" pitchFamily="34" charset="0"/>
                <a:ea typeface="Cambria" panose="02040503050406030204" pitchFamily="18" charset="0"/>
              </a:rPr>
              <a:t> si </a:t>
            </a:r>
            <a:r>
              <a:rPr lang="en-US" sz="1300" dirty="0" err="1">
                <a:solidFill>
                  <a:srgbClr val="002060"/>
                </a:solidFill>
                <a:latin typeface="Trebuchet MS" panose="020B0603020202020204" pitchFamily="34" charset="0"/>
                <a:ea typeface="Cambria" panose="02040503050406030204" pitchFamily="18" charset="0"/>
              </a:rPr>
              <a:t>nivel</a:t>
            </a:r>
            <a:r>
              <a:rPr lang="en-US" sz="1300" dirty="0">
                <a:solidFill>
                  <a:srgbClr val="002060"/>
                </a:solidFill>
                <a:latin typeface="Trebuchet MS" panose="020B0603020202020204" pitchFamily="34" charset="0"/>
                <a:ea typeface="Cambria" panose="02040503050406030204" pitchFamily="18" charset="0"/>
              </a:rPr>
              <a:t> ape </a:t>
            </a:r>
            <a:r>
              <a:rPr lang="en-US" sz="1300" dirty="0" err="1">
                <a:solidFill>
                  <a:srgbClr val="002060"/>
                </a:solidFill>
                <a:latin typeface="Trebuchet MS" panose="020B0603020202020204" pitchFamily="34" charset="0"/>
                <a:ea typeface="Cambria" panose="02040503050406030204" pitchFamily="18" charset="0"/>
              </a:rPr>
              <a:t>mici</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și</a:t>
            </a:r>
            <a:r>
              <a:rPr lang="en-US" sz="1300" dirty="0">
                <a:solidFill>
                  <a:srgbClr val="002060"/>
                </a:solidFill>
                <a:latin typeface="Trebuchet MS" panose="020B0603020202020204" pitchFamily="34" charset="0"/>
                <a:ea typeface="Cambria" panose="02040503050406030204" pitchFamily="18" charset="0"/>
              </a:rPr>
              <a:t> a 2 </a:t>
            </a:r>
            <a:r>
              <a:rPr lang="en-US" sz="1300" dirty="0" err="1">
                <a:solidFill>
                  <a:srgbClr val="002060"/>
                </a:solidFill>
                <a:latin typeface="Trebuchet MS" panose="020B0603020202020204" pitchFamily="34" charset="0"/>
                <a:ea typeface="Cambria" panose="02040503050406030204" pitchFamily="18" charset="0"/>
              </a:rPr>
              <a:t>scări</a:t>
            </a:r>
            <a:r>
              <a:rPr lang="en-US" sz="1300" dirty="0">
                <a:solidFill>
                  <a:srgbClr val="002060"/>
                </a:solidFill>
                <a:latin typeface="Trebuchet MS" panose="020B0603020202020204" pitchFamily="34" charset="0"/>
                <a:ea typeface="Cambria" panose="02040503050406030204" pitchFamily="18" charset="0"/>
              </a:rPr>
              <a:t> din </a:t>
            </a:r>
            <a:r>
              <a:rPr lang="en-US" sz="1300" dirty="0" err="1">
                <a:solidFill>
                  <a:srgbClr val="002060"/>
                </a:solidFill>
                <a:latin typeface="Trebuchet MS" panose="020B0603020202020204" pitchFamily="34" charset="0"/>
                <a:ea typeface="Cambria" panose="02040503050406030204" pitchFamily="18" charset="0"/>
              </a:rPr>
              <a:t>beton</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armat</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pe</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taluzul</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nou</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proiectat</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aferent</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carora</a:t>
            </a:r>
            <a:r>
              <a:rPr lang="en-US" sz="1300" dirty="0">
                <a:solidFill>
                  <a:srgbClr val="002060"/>
                </a:solidFill>
                <a:latin typeface="Trebuchet MS" panose="020B0603020202020204" pitchFamily="34" charset="0"/>
                <a:ea typeface="Cambria" panose="02040503050406030204" pitchFamily="18" charset="0"/>
              </a:rPr>
              <a:t> se </a:t>
            </a:r>
            <a:r>
              <a:rPr lang="en-US" sz="1300" dirty="0" err="1">
                <a:solidFill>
                  <a:srgbClr val="002060"/>
                </a:solidFill>
                <a:latin typeface="Trebuchet MS" panose="020B0603020202020204" pitchFamily="34" charset="0"/>
                <a:ea typeface="Cambria" panose="02040503050406030204" pitchFamily="18" charset="0"/>
              </a:rPr>
              <a:t>monteaza</a:t>
            </a:r>
            <a:r>
              <a:rPr lang="en-US" sz="1300" dirty="0">
                <a:solidFill>
                  <a:srgbClr val="002060"/>
                </a:solidFill>
                <a:latin typeface="Trebuchet MS" panose="020B0603020202020204" pitchFamily="34" charset="0"/>
                <a:ea typeface="Cambria" panose="02040503050406030204" pitchFamily="18" charset="0"/>
              </a:rPr>
              <a:t> cate 3 </a:t>
            </a:r>
            <a:r>
              <a:rPr lang="en-US" sz="1300" dirty="0" err="1">
                <a:solidFill>
                  <a:srgbClr val="002060"/>
                </a:solidFill>
                <a:latin typeface="Trebuchet MS" panose="020B0603020202020204" pitchFamily="34" charset="0"/>
                <a:ea typeface="Cambria" panose="02040503050406030204" pitchFamily="18" charset="0"/>
              </a:rPr>
              <a:t>organouri</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pe</a:t>
            </a:r>
            <a:r>
              <a:rPr lang="en-US" sz="1300" dirty="0">
                <a:solidFill>
                  <a:srgbClr val="002060"/>
                </a:solidFill>
                <a:latin typeface="Trebuchet MS" panose="020B0603020202020204" pitchFamily="34" charset="0"/>
                <a:ea typeface="Cambria" panose="02040503050406030204" pitchFamily="18" charset="0"/>
              </a:rPr>
              <a:t> o parte a </a:t>
            </a:r>
            <a:r>
              <a:rPr lang="en-US" sz="1300" dirty="0" err="1">
                <a:solidFill>
                  <a:srgbClr val="002060"/>
                </a:solidFill>
                <a:latin typeface="Trebuchet MS" panose="020B0603020202020204" pitchFamily="34" charset="0"/>
                <a:ea typeface="Cambria" panose="02040503050406030204" pitchFamily="18" charset="0"/>
              </a:rPr>
              <a:t>scarilor</a:t>
            </a:r>
            <a:r>
              <a:rPr lang="en-US" sz="1300" dirty="0">
                <a:solidFill>
                  <a:srgbClr val="002060"/>
                </a:solidFill>
                <a:latin typeface="Trebuchet MS" panose="020B0603020202020204" pitchFamily="34" charset="0"/>
                <a:ea typeface="Cambria" panose="02040503050406030204" pitchFamily="18" charset="0"/>
              </a:rPr>
              <a:t>;</a:t>
            </a:r>
          </a:p>
          <a:p>
            <a:pPr marL="285750" indent="-285750" algn="just">
              <a:spcAft>
                <a:spcPts val="1200"/>
              </a:spcAft>
              <a:buFontTx/>
              <a:buChar char="-"/>
            </a:pPr>
            <a:r>
              <a:rPr lang="en-US" sz="1300" dirty="0" err="1">
                <a:solidFill>
                  <a:srgbClr val="002060"/>
                </a:solidFill>
                <a:latin typeface="Trebuchet MS" panose="020B0603020202020204" pitchFamily="34" charset="0"/>
                <a:ea typeface="Cambria" panose="02040503050406030204" pitchFamily="18" charset="0"/>
              </a:rPr>
              <a:t>Grinda</a:t>
            </a:r>
            <a:r>
              <a:rPr lang="en-US" sz="1300" dirty="0">
                <a:solidFill>
                  <a:srgbClr val="002060"/>
                </a:solidFill>
                <a:latin typeface="Trebuchet MS" panose="020B0603020202020204" pitchFamily="34" charset="0"/>
                <a:ea typeface="Cambria" panose="02040503050406030204" pitchFamily="18" charset="0"/>
              </a:rPr>
              <a:t> de la </a:t>
            </a:r>
            <a:r>
              <a:rPr lang="en-US" sz="1300" dirty="0" err="1">
                <a:solidFill>
                  <a:srgbClr val="002060"/>
                </a:solidFill>
                <a:latin typeface="Trebuchet MS" panose="020B0603020202020204" pitchFamily="34" charset="0"/>
                <a:ea typeface="Cambria" panose="02040503050406030204" pitchFamily="18" charset="0"/>
              </a:rPr>
              <a:t>baza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pereului</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dalat</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este</a:t>
            </a:r>
            <a:r>
              <a:rPr lang="en-US" sz="1300" dirty="0">
                <a:solidFill>
                  <a:srgbClr val="002060"/>
                </a:solidFill>
                <a:latin typeface="Trebuchet MS" panose="020B0603020202020204" pitchFamily="34" charset="0"/>
                <a:ea typeface="Cambria" panose="02040503050406030204" pitchFamily="18" charset="0"/>
              </a:rPr>
              <a:t> din </a:t>
            </a:r>
            <a:r>
              <a:rPr lang="en-US" sz="1300" dirty="0" err="1">
                <a:solidFill>
                  <a:srgbClr val="002060"/>
                </a:solidFill>
                <a:latin typeface="Trebuchet MS" panose="020B0603020202020204" pitchFamily="34" charset="0"/>
                <a:ea typeface="Cambria" panose="02040503050406030204" pitchFamily="18" charset="0"/>
              </a:rPr>
              <a:t>beton</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armat</a:t>
            </a:r>
            <a:r>
              <a:rPr lang="en-US" sz="1300" dirty="0">
                <a:solidFill>
                  <a:srgbClr val="002060"/>
                </a:solidFill>
                <a:latin typeface="Trebuchet MS" panose="020B0603020202020204" pitchFamily="34" charset="0"/>
                <a:ea typeface="Cambria" panose="02040503050406030204" pitchFamily="18" charset="0"/>
              </a:rPr>
              <a:t>; In </a:t>
            </a:r>
            <a:r>
              <a:rPr lang="en-US" sz="1300" dirty="0" err="1">
                <a:solidFill>
                  <a:srgbClr val="002060"/>
                </a:solidFill>
                <a:latin typeface="Trebuchet MS" panose="020B0603020202020204" pitchFamily="34" charset="0"/>
                <a:ea typeface="Cambria" panose="02040503050406030204" pitchFamily="18" charset="0"/>
              </a:rPr>
              <a:t>continuarea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grinzii</a:t>
            </a:r>
            <a:r>
              <a:rPr lang="en-US" sz="1300" dirty="0">
                <a:solidFill>
                  <a:srgbClr val="002060"/>
                </a:solidFill>
                <a:latin typeface="Trebuchet MS" panose="020B0603020202020204" pitchFamily="34" charset="0"/>
                <a:ea typeface="Cambria" panose="02040503050406030204" pitchFamily="18" charset="0"/>
              </a:rPr>
              <a:t> de la </a:t>
            </a:r>
            <a:r>
              <a:rPr lang="en-US" sz="1300" dirty="0" err="1">
                <a:solidFill>
                  <a:srgbClr val="002060"/>
                </a:solidFill>
                <a:latin typeface="Trebuchet MS" panose="020B0603020202020204" pitchFamily="34" charset="0"/>
                <a:ea typeface="Cambria" panose="02040503050406030204" pitchFamily="18" charset="0"/>
              </a:rPr>
              <a:t>baza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pereului</a:t>
            </a:r>
            <a:r>
              <a:rPr lang="en-US" sz="1300" dirty="0">
                <a:solidFill>
                  <a:srgbClr val="002060"/>
                </a:solidFill>
                <a:latin typeface="Trebuchet MS" panose="020B0603020202020204" pitchFamily="34" charset="0"/>
                <a:ea typeface="Cambria" panose="02040503050406030204" pitchFamily="18" charset="0"/>
              </a:rPr>
              <a:t> se </a:t>
            </a:r>
            <a:r>
              <a:rPr lang="en-US" sz="1300" dirty="0" err="1">
                <a:solidFill>
                  <a:srgbClr val="002060"/>
                </a:solidFill>
                <a:latin typeface="Trebuchet MS" panose="020B0603020202020204" pitchFamily="34" charset="0"/>
                <a:ea typeface="Cambria" panose="02040503050406030204" pitchFamily="18" charset="0"/>
              </a:rPr>
              <a:t>amenajeaza</a:t>
            </a:r>
            <a:r>
              <a:rPr lang="en-US" sz="1300" dirty="0">
                <a:solidFill>
                  <a:srgbClr val="002060"/>
                </a:solidFill>
                <a:latin typeface="Trebuchet MS" panose="020B0603020202020204" pitchFamily="34" charset="0"/>
                <a:ea typeface="Cambria" panose="02040503050406030204" pitchFamily="18" charset="0"/>
              </a:rPr>
              <a:t> o </a:t>
            </a:r>
            <a:r>
              <a:rPr lang="en-US" sz="1300" dirty="0" err="1">
                <a:solidFill>
                  <a:srgbClr val="002060"/>
                </a:solidFill>
                <a:latin typeface="Trebuchet MS" panose="020B0603020202020204" pitchFamily="34" charset="0"/>
                <a:ea typeface="Cambria" panose="02040503050406030204" pitchFamily="18" charset="0"/>
              </a:rPr>
              <a:t>bancheta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orizontala</a:t>
            </a:r>
            <a:r>
              <a:rPr lang="en-US" sz="1300" dirty="0">
                <a:solidFill>
                  <a:srgbClr val="002060"/>
                </a:solidFill>
                <a:latin typeface="Trebuchet MS" panose="020B0603020202020204" pitchFamily="34" charset="0"/>
                <a:ea typeface="Cambria" panose="02040503050406030204" pitchFamily="18" charset="0"/>
              </a:rPr>
              <a:t> cu </a:t>
            </a:r>
            <a:r>
              <a:rPr lang="en-US" sz="1300" dirty="0" err="1">
                <a:solidFill>
                  <a:srgbClr val="002060"/>
                </a:solidFill>
                <a:latin typeface="Trebuchet MS" panose="020B0603020202020204" pitchFamily="34" charset="0"/>
                <a:ea typeface="Cambria" panose="02040503050406030204" pitchFamily="18" charset="0"/>
              </a:rPr>
              <a:t>aceeasi</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grosime</a:t>
            </a:r>
            <a:r>
              <a:rPr lang="en-US" sz="1300" dirty="0">
                <a:solidFill>
                  <a:srgbClr val="002060"/>
                </a:solidFill>
                <a:latin typeface="Trebuchet MS" panose="020B0603020202020204" pitchFamily="34" charset="0"/>
                <a:ea typeface="Cambria" panose="02040503050406030204" pitchFamily="18" charset="0"/>
              </a:rPr>
              <a:t> de 0.6m si cu </a:t>
            </a:r>
            <a:r>
              <a:rPr lang="en-US" sz="1300" dirty="0" err="1">
                <a:solidFill>
                  <a:srgbClr val="002060"/>
                </a:solidFill>
                <a:latin typeface="Trebuchet MS" panose="020B0603020202020204" pitchFamily="34" charset="0"/>
                <a:ea typeface="Cambria" panose="02040503050406030204" pitchFamily="18" charset="0"/>
              </a:rPr>
              <a:t>latimea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variabila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pana</a:t>
            </a:r>
            <a:r>
              <a:rPr lang="en-US" sz="1300" dirty="0">
                <a:solidFill>
                  <a:srgbClr val="002060"/>
                </a:solidFill>
                <a:latin typeface="Trebuchet MS" panose="020B0603020202020204" pitchFamily="34" charset="0"/>
                <a:ea typeface="Cambria" panose="02040503050406030204" pitchFamily="18" charset="0"/>
              </a:rPr>
              <a:t> la </a:t>
            </a:r>
            <a:r>
              <a:rPr lang="en-US" sz="1300" dirty="0" err="1">
                <a:solidFill>
                  <a:srgbClr val="002060"/>
                </a:solidFill>
                <a:latin typeface="Trebuchet MS" panose="020B0603020202020204" pitchFamily="34" charset="0"/>
                <a:ea typeface="Cambria" panose="02040503050406030204" pitchFamily="18" charset="0"/>
              </a:rPr>
              <a:t>racordarea</a:t>
            </a:r>
            <a:r>
              <a:rPr lang="en-US" sz="1300" dirty="0">
                <a:solidFill>
                  <a:srgbClr val="002060"/>
                </a:solidFill>
                <a:latin typeface="Trebuchet MS" panose="020B0603020202020204" pitchFamily="34" charset="0"/>
                <a:ea typeface="Cambria" panose="02040503050406030204" pitchFamily="18" charset="0"/>
              </a:rPr>
              <a:t> cu </a:t>
            </a:r>
            <a:r>
              <a:rPr lang="en-US" sz="1300" dirty="0" err="1">
                <a:solidFill>
                  <a:srgbClr val="002060"/>
                </a:solidFill>
                <a:latin typeface="Trebuchet MS" panose="020B0603020202020204" pitchFamily="34" charset="0"/>
                <a:ea typeface="Cambria" panose="02040503050406030204" pitchFamily="18" charset="0"/>
              </a:rPr>
              <a:t>taluzul</a:t>
            </a:r>
            <a:r>
              <a:rPr lang="en-US" sz="1300" dirty="0">
                <a:solidFill>
                  <a:srgbClr val="002060"/>
                </a:solidFill>
                <a:latin typeface="Trebuchet MS" panose="020B0603020202020204" pitchFamily="34" charset="0"/>
                <a:ea typeface="Cambria" panose="02040503050406030204" pitchFamily="18" charset="0"/>
              </a:rPr>
              <a:t> existent;</a:t>
            </a:r>
          </a:p>
          <a:p>
            <a:pPr marL="285750" indent="-285750" algn="just">
              <a:spcAft>
                <a:spcPts val="1200"/>
              </a:spcAft>
              <a:buFontTx/>
              <a:buChar char="-"/>
            </a:pPr>
            <a:r>
              <a:rPr lang="en-US" sz="1300" dirty="0" err="1">
                <a:solidFill>
                  <a:srgbClr val="002060"/>
                </a:solidFill>
                <a:latin typeface="Trebuchet MS" panose="020B0603020202020204" pitchFamily="34" charset="0"/>
                <a:ea typeface="Cambria" panose="02040503050406030204" pitchFamily="18" charset="0"/>
              </a:rPr>
              <a:t>Rigola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pentru</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colectarea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apelor</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pluviale</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este</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amplasata</a:t>
            </a:r>
            <a:r>
              <a:rPr lang="en-US" sz="1300" dirty="0">
                <a:solidFill>
                  <a:srgbClr val="002060"/>
                </a:solidFill>
                <a:latin typeface="Trebuchet MS" panose="020B0603020202020204" pitchFamily="34" charset="0"/>
                <a:ea typeface="Cambria" panose="02040503050406030204" pitchFamily="18" charset="0"/>
              </a:rPr>
              <a:t> la </a:t>
            </a:r>
            <a:r>
              <a:rPr lang="en-US" sz="1300" dirty="0" err="1">
                <a:solidFill>
                  <a:srgbClr val="002060"/>
                </a:solidFill>
                <a:latin typeface="Trebuchet MS" panose="020B0603020202020204" pitchFamily="34" charset="0"/>
                <a:ea typeface="Cambria" panose="02040503050406030204" pitchFamily="18" charset="0"/>
              </a:rPr>
              <a:t>limita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dintre</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grinda</a:t>
            </a:r>
            <a:r>
              <a:rPr lang="en-US" sz="1300" dirty="0">
                <a:solidFill>
                  <a:srgbClr val="002060"/>
                </a:solidFill>
                <a:latin typeface="Trebuchet MS" panose="020B0603020202020204" pitchFamily="34" charset="0"/>
                <a:ea typeface="Cambria" panose="02040503050406030204" pitchFamily="18" charset="0"/>
              </a:rPr>
              <a:t> de </a:t>
            </a:r>
            <a:r>
              <a:rPr lang="en-US" sz="1300" dirty="0" err="1">
                <a:solidFill>
                  <a:srgbClr val="002060"/>
                </a:solidFill>
                <a:latin typeface="Trebuchet MS" panose="020B0603020202020204" pitchFamily="34" charset="0"/>
                <a:ea typeface="Cambria" panose="02040503050406030204" pitchFamily="18" charset="0"/>
              </a:rPr>
              <a:t>coronament</a:t>
            </a:r>
            <a:r>
              <a:rPr lang="en-US" sz="1300" dirty="0">
                <a:solidFill>
                  <a:srgbClr val="002060"/>
                </a:solidFill>
                <a:latin typeface="Trebuchet MS" panose="020B0603020202020204" pitchFamily="34" charset="0"/>
                <a:ea typeface="Cambria" panose="02040503050406030204" pitchFamily="18" charset="0"/>
              </a:rPr>
              <a:t> si </a:t>
            </a:r>
            <a:r>
              <a:rPr lang="en-US" sz="1300" dirty="0" err="1">
                <a:solidFill>
                  <a:srgbClr val="002060"/>
                </a:solidFill>
                <a:latin typeface="Trebuchet MS" panose="020B0603020202020204" pitchFamily="34" charset="0"/>
                <a:ea typeface="Cambria" panose="02040503050406030204" pitchFamily="18" charset="0"/>
              </a:rPr>
              <a:t>platforma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portuara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nou</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proiectata</a:t>
            </a:r>
            <a:r>
              <a:rPr lang="en-US" sz="1300" dirty="0">
                <a:solidFill>
                  <a:srgbClr val="002060"/>
                </a:solidFill>
                <a:latin typeface="Trebuchet MS" panose="020B0603020202020204" pitchFamily="34" charset="0"/>
                <a:ea typeface="Cambria" panose="02040503050406030204" pitchFamily="18" charset="0"/>
              </a:rPr>
              <a:t>;</a:t>
            </a:r>
          </a:p>
          <a:p>
            <a:pPr marL="285750" indent="-285750" algn="just">
              <a:spcAft>
                <a:spcPts val="1200"/>
              </a:spcAft>
              <a:buFontTx/>
              <a:buChar char="-"/>
            </a:pPr>
            <a:r>
              <a:rPr lang="en-US" sz="1300" dirty="0" err="1">
                <a:solidFill>
                  <a:srgbClr val="002060"/>
                </a:solidFill>
                <a:latin typeface="Trebuchet MS" panose="020B0603020202020204" pitchFamily="34" charset="0"/>
                <a:ea typeface="Cambria" panose="02040503050406030204" pitchFamily="18" charset="0"/>
              </a:rPr>
              <a:t>În</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fața</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Danei</a:t>
            </a:r>
            <a:r>
              <a:rPr lang="en-US" sz="1300" dirty="0">
                <a:solidFill>
                  <a:srgbClr val="002060"/>
                </a:solidFill>
                <a:latin typeface="Trebuchet MS" panose="020B0603020202020204" pitchFamily="34" charset="0"/>
                <a:ea typeface="Cambria" panose="02040503050406030204" pitchFamily="18" charset="0"/>
              </a:rPr>
              <a:t> 33 sunt </a:t>
            </a:r>
            <a:r>
              <a:rPr lang="en-US" sz="1300" dirty="0" err="1">
                <a:solidFill>
                  <a:srgbClr val="002060"/>
                </a:solidFill>
                <a:latin typeface="Trebuchet MS" panose="020B0603020202020204" pitchFamily="34" charset="0"/>
                <a:ea typeface="Cambria" panose="02040503050406030204" pitchFamily="18" charset="0"/>
              </a:rPr>
              <a:t>prevăzute</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lucrări</a:t>
            </a:r>
            <a:r>
              <a:rPr lang="en-US" sz="1300" dirty="0">
                <a:solidFill>
                  <a:srgbClr val="002060"/>
                </a:solidFill>
                <a:latin typeface="Trebuchet MS" panose="020B0603020202020204" pitchFamily="34" charset="0"/>
                <a:ea typeface="Cambria" panose="02040503050406030204" pitchFamily="18" charset="0"/>
              </a:rPr>
              <a:t> de </a:t>
            </a:r>
            <a:r>
              <a:rPr lang="en-US" sz="1300" dirty="0" err="1">
                <a:solidFill>
                  <a:srgbClr val="002060"/>
                </a:solidFill>
                <a:latin typeface="Trebuchet MS" panose="020B0603020202020204" pitchFamily="34" charset="0"/>
                <a:ea typeface="Cambria" panose="02040503050406030204" pitchFamily="18" charset="0"/>
              </a:rPr>
              <a:t>dragaje</a:t>
            </a:r>
            <a:r>
              <a:rPr lang="en-US" sz="1300" dirty="0">
                <a:solidFill>
                  <a:srgbClr val="002060"/>
                </a:solidFill>
                <a:latin typeface="Trebuchet MS" panose="020B0603020202020204" pitchFamily="34" charset="0"/>
                <a:ea typeface="Cambria" panose="02040503050406030204" pitchFamily="18" charset="0"/>
              </a:rPr>
              <a:t> la o </a:t>
            </a:r>
            <a:r>
              <a:rPr lang="en-US" sz="1300" dirty="0" err="1">
                <a:solidFill>
                  <a:srgbClr val="002060"/>
                </a:solidFill>
                <a:latin typeface="Trebuchet MS" panose="020B0603020202020204" pitchFamily="34" charset="0"/>
                <a:ea typeface="Cambria" panose="02040503050406030204" pitchFamily="18" charset="0"/>
              </a:rPr>
              <a:t>panta</a:t>
            </a:r>
            <a:r>
              <a:rPr lang="en-US" sz="1300" dirty="0">
                <a:solidFill>
                  <a:srgbClr val="002060"/>
                </a:solidFill>
                <a:latin typeface="Trebuchet MS" panose="020B0603020202020204" pitchFamily="34" charset="0"/>
                <a:ea typeface="Cambria" panose="02040503050406030204" pitchFamily="18" charset="0"/>
              </a:rPr>
              <a:t> de 1:3 </a:t>
            </a:r>
            <a:r>
              <a:rPr lang="en-US" sz="1300" dirty="0" err="1">
                <a:solidFill>
                  <a:srgbClr val="002060"/>
                </a:solidFill>
                <a:latin typeface="Trebuchet MS" panose="020B0603020202020204" pitchFamily="34" charset="0"/>
                <a:ea typeface="Cambria" panose="02040503050406030204" pitchFamily="18" charset="0"/>
              </a:rPr>
              <a:t>spre</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uscat</a:t>
            </a:r>
            <a:r>
              <a:rPr lang="en-US" sz="1300" dirty="0">
                <a:solidFill>
                  <a:srgbClr val="002060"/>
                </a:solidFill>
                <a:latin typeface="Trebuchet MS" panose="020B0603020202020204" pitchFamily="34" charset="0"/>
                <a:ea typeface="Cambria" panose="02040503050406030204" pitchFamily="18" charset="0"/>
              </a:rPr>
              <a:t> si de 1:6, </a:t>
            </a:r>
            <a:r>
              <a:rPr lang="en-US" sz="1300" dirty="0" err="1">
                <a:solidFill>
                  <a:srgbClr val="002060"/>
                </a:solidFill>
                <a:latin typeface="Trebuchet MS" panose="020B0603020202020204" pitchFamily="34" charset="0"/>
                <a:ea typeface="Cambria" panose="02040503050406030204" pitchFamily="18" charset="0"/>
              </a:rPr>
              <a:t>spre</a:t>
            </a:r>
            <a:r>
              <a:rPr lang="en-US" sz="1300" dirty="0">
                <a:solidFill>
                  <a:srgbClr val="002060"/>
                </a:solidFill>
                <a:latin typeface="Trebuchet MS" panose="020B0603020202020204" pitchFamily="34" charset="0"/>
                <a:ea typeface="Cambria" panose="02040503050406030204" pitchFamily="18" charset="0"/>
              </a:rPr>
              <a:t> </a:t>
            </a:r>
            <a:r>
              <a:rPr lang="en-US" sz="1300" dirty="0" err="1">
                <a:solidFill>
                  <a:srgbClr val="002060"/>
                </a:solidFill>
                <a:latin typeface="Trebuchet MS" panose="020B0603020202020204" pitchFamily="34" charset="0"/>
                <a:ea typeface="Cambria" panose="02040503050406030204" pitchFamily="18" charset="0"/>
              </a:rPr>
              <a:t>bazin</a:t>
            </a:r>
            <a:r>
              <a:rPr lang="ro-RO" sz="1300" dirty="0">
                <a:solidFill>
                  <a:srgbClr val="002060"/>
                </a:solidFill>
                <a:latin typeface="Trebuchet MS" panose="020B0603020202020204" pitchFamily="34" charset="0"/>
                <a:ea typeface="Cambria" panose="02040503050406030204" pitchFamily="18" charset="0"/>
              </a:rPr>
              <a:t>.</a:t>
            </a:r>
            <a:endParaRPr lang="en-US" sz="1300" dirty="0">
              <a:solidFill>
                <a:srgbClr val="002060"/>
              </a:solidFill>
              <a:latin typeface="Trebuchet MS" panose="020B0603020202020204" pitchFamily="34" charset="0"/>
              <a:ea typeface="Cambria" panose="02040503050406030204" pitchFamily="18" charset="0"/>
            </a:endParaRPr>
          </a:p>
          <a:p>
            <a:endParaRPr lang="en-US" sz="1300" dirty="0">
              <a:latin typeface="Times New Roman" panose="02020603050405020304" pitchFamily="18" charset="0"/>
              <a:ea typeface="Times New Roman" panose="02020603050405020304" pitchFamily="18" charset="0"/>
            </a:endParaRPr>
          </a:p>
          <a:p>
            <a:endParaRPr lang="en-US" sz="1300" dirty="0">
              <a:latin typeface="Times New Roman" panose="02020603050405020304" pitchFamily="18" charset="0"/>
              <a:ea typeface="Times New Roman" panose="02020603050405020304" pitchFamily="18" charset="0"/>
            </a:endParaRPr>
          </a:p>
        </p:txBody>
      </p:sp>
      <p:sp>
        <p:nvSpPr>
          <p:cNvPr id="9" name="Rectangle 8"/>
          <p:cNvSpPr/>
          <p:nvPr/>
        </p:nvSpPr>
        <p:spPr>
          <a:xfrm>
            <a:off x="278172" y="1416603"/>
            <a:ext cx="1167114" cy="646331"/>
          </a:xfrm>
          <a:prstGeom prst="rect">
            <a:avLst/>
          </a:prstGeom>
        </p:spPr>
        <p:txBody>
          <a:bodyPr wrap="none">
            <a:spAutoFit/>
          </a:bodyPr>
          <a:lstStyle/>
          <a:p>
            <a:pPr algn="ct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DANA 33 </a:t>
            </a:r>
          </a:p>
          <a:p>
            <a:pPr algn="ct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145 ml</a:t>
            </a:r>
          </a:p>
        </p:txBody>
      </p:sp>
      <p:pic>
        <p:nvPicPr>
          <p:cNvPr id="11" name="Picture 10" descr="Diagram&#10;&#10;Description automatically generated"/>
          <p:cNvPicPr/>
          <p:nvPr/>
        </p:nvPicPr>
        <p:blipFill>
          <a:blip r:embed="rId5"/>
          <a:stretch>
            <a:fillRect/>
          </a:stretch>
        </p:blipFill>
        <p:spPr>
          <a:xfrm>
            <a:off x="428852" y="2062934"/>
            <a:ext cx="5825288" cy="4182215"/>
          </a:xfrm>
          <a:prstGeom prst="rect">
            <a:avLst/>
          </a:prstGeom>
        </p:spPr>
      </p:pic>
    </p:spTree>
    <p:extLst>
      <p:ext uri="{BB962C8B-B14F-4D97-AF65-F5344CB8AC3E}">
        <p14:creationId xmlns:p14="http://schemas.microsoft.com/office/powerpoint/2010/main" val="3623278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3"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82879" y="6356332"/>
            <a:ext cx="11907257" cy="307777"/>
          </a:xfrm>
          <a:prstGeom prst="rect">
            <a:avLst/>
          </a:prstGeom>
        </p:spPr>
        <p:txBody>
          <a:bodyPr wrap="square">
            <a:spAutoFit/>
          </a:bodyPr>
          <a:lstStyle/>
          <a:p>
            <a:pPr algn="ctr"/>
            <a:r>
              <a:rPr lang="ro-RO" sz="1400" b="1" i="1" dirty="0">
                <a:solidFill>
                  <a:srgbClr val="002060"/>
                </a:solidFill>
                <a:latin typeface="Trebuchet MS" panose="020B0603020202020204" pitchFamily="34" charset="0"/>
              </a:rPr>
              <a:t>Pr</a:t>
            </a:r>
            <a:r>
              <a:rPr lang="en-US" sz="1400" b="1" i="1" dirty="0" err="1">
                <a:solidFill>
                  <a:srgbClr val="002060"/>
                </a:solidFill>
                <a:latin typeface="Trebuchet MS" panose="020B0603020202020204" pitchFamily="34" charset="0"/>
              </a:rPr>
              <a:t>oiect</a:t>
            </a:r>
            <a:r>
              <a:rPr lang="en-US" sz="1400" b="1" i="1" dirty="0">
                <a:solidFill>
                  <a:srgbClr val="002060"/>
                </a:solidFill>
                <a:latin typeface="Trebuchet MS" panose="020B0603020202020204" pitchFamily="34" charset="0"/>
              </a:rPr>
              <a:t> co</a:t>
            </a:r>
            <a:r>
              <a:rPr lang="ro-RO" sz="1400" b="1" i="1" dirty="0">
                <a:solidFill>
                  <a:srgbClr val="002060"/>
                </a:solidFill>
                <a:latin typeface="Trebuchet MS" panose="020B0603020202020204" pitchFamily="34" charset="0"/>
              </a:rPr>
              <a:t>finanțat din Fondul European de Dezvoltare regională prin </a:t>
            </a:r>
            <a:r>
              <a:rPr lang="ro-RO" sz="1400" b="1" i="1" spc="40" dirty="0">
                <a:solidFill>
                  <a:srgbClr val="002060"/>
                </a:solidFill>
                <a:latin typeface="Trebuchet MS" panose="020B0603020202020204" pitchFamily="34" charset="0"/>
                <a:ea typeface="Arial" panose="020B0604020202020204" pitchFamily="34" charset="0"/>
                <a:cs typeface="Arial" panose="020B0604020202020204" pitchFamily="34" charset="0"/>
              </a:rPr>
              <a:t>Programul Operațional </a:t>
            </a:r>
            <a:r>
              <a:rPr lang="ro-RO" sz="1400" b="1" i="1" dirty="0">
                <a:solidFill>
                  <a:srgbClr val="002060"/>
                </a:solidFill>
                <a:latin typeface="Trebuchet MS" panose="020B0603020202020204" pitchFamily="34" charset="0"/>
                <a:ea typeface="Arial" panose="020B0604020202020204" pitchFamily="34" charset="0"/>
                <a:cs typeface="Arial" panose="020B0604020202020204" pitchFamily="34" charset="0"/>
              </a:rPr>
              <a:t>Infrastructura Mare 2014-2020</a:t>
            </a:r>
          </a:p>
        </p:txBody>
      </p:sp>
      <p:sp>
        <p:nvSpPr>
          <p:cNvPr id="8" name="Rectangle 7"/>
          <p:cNvSpPr/>
          <p:nvPr/>
        </p:nvSpPr>
        <p:spPr>
          <a:xfrm>
            <a:off x="6244342" y="1179522"/>
            <a:ext cx="5845794" cy="5278368"/>
          </a:xfrm>
          <a:prstGeom prst="rect">
            <a:avLst/>
          </a:prstGeom>
        </p:spPr>
        <p:txBody>
          <a:bodyPr wrap="square">
            <a:spAutoFit/>
          </a:bodyPr>
          <a:lstStyle/>
          <a:p>
            <a:pPr algn="just">
              <a:spcAft>
                <a:spcPts val="1200"/>
              </a:spcAft>
            </a:pPr>
            <a:r>
              <a:rPr lang="it-IT" sz="1300" dirty="0">
                <a:solidFill>
                  <a:srgbClr val="002060"/>
                </a:solidFill>
                <a:latin typeface="Trebuchet MS" panose="020B0603020202020204" pitchFamily="34" charset="0"/>
                <a:ea typeface="Times New Roman" panose="02020603050405020304" pitchFamily="18" charset="0"/>
              </a:rPr>
              <a:t>Lucrarile de reabilitare pentru aceste dane sunt urmatoarele:</a:t>
            </a:r>
          </a:p>
          <a:p>
            <a:pPr marL="285750" indent="-285750" algn="just">
              <a:spcAft>
                <a:spcPts val="1200"/>
              </a:spcAft>
              <a:buFont typeface="Arial" panose="020B0604020202020204" pitchFamily="34" charset="0"/>
              <a:buChar char="•"/>
            </a:pPr>
            <a:r>
              <a:rPr lang="it-IT" sz="1300" dirty="0">
                <a:solidFill>
                  <a:srgbClr val="002060"/>
                </a:solidFill>
                <a:latin typeface="Trebuchet MS" panose="020B0603020202020204" pitchFamily="34" charset="0"/>
                <a:ea typeface="Times New Roman" panose="02020603050405020304" pitchFamily="18" charset="0"/>
              </a:rPr>
              <a:t>reabilitarea opritorilor macaralelor;</a:t>
            </a:r>
          </a:p>
          <a:p>
            <a:pPr marL="285750" indent="-285750" algn="just">
              <a:spcAft>
                <a:spcPts val="1200"/>
              </a:spcAft>
              <a:buFont typeface="Arial" panose="020B0604020202020204" pitchFamily="34" charset="0"/>
              <a:buChar char="•"/>
            </a:pPr>
            <a:r>
              <a:rPr lang="it-IT" sz="1300" dirty="0">
                <a:solidFill>
                  <a:srgbClr val="002060"/>
                </a:solidFill>
                <a:latin typeface="Trebuchet MS" panose="020B0603020202020204" pitchFamily="34" charset="0"/>
                <a:ea typeface="Times New Roman" panose="02020603050405020304" pitchFamily="18" charset="0"/>
              </a:rPr>
              <a:t>demontarea elementelor metalice deformate, rupte, prin tăierea sau desfacerea pieselor mărunte de prindere la aparator de coronament si șine de rulare macarale;</a:t>
            </a:r>
          </a:p>
          <a:p>
            <a:pPr marL="285750" indent="-285750" algn="just">
              <a:spcAft>
                <a:spcPts val="1200"/>
              </a:spcAft>
              <a:buFont typeface="Arial" panose="020B0604020202020204" pitchFamily="34" charset="0"/>
              <a:buChar char="•"/>
            </a:pPr>
            <a:r>
              <a:rPr lang="it-IT" sz="1300" dirty="0">
                <a:solidFill>
                  <a:srgbClr val="002060"/>
                </a:solidFill>
                <a:latin typeface="Trebuchet MS" panose="020B0603020202020204" pitchFamily="34" charset="0"/>
                <a:ea typeface="Times New Roman" panose="02020603050405020304" pitchFamily="18" charset="0"/>
              </a:rPr>
              <a:t>procurarea-debitarea si montarea elementelor metalice noi – apărător curb de coronament și aparator de muchii la nișele șinelor de rulare macarale;</a:t>
            </a:r>
          </a:p>
          <a:p>
            <a:pPr marL="285750" indent="-285750" algn="just">
              <a:spcAft>
                <a:spcPts val="1200"/>
              </a:spcAft>
              <a:buFont typeface="Arial" panose="020B0604020202020204" pitchFamily="34" charset="0"/>
              <a:buChar char="•"/>
            </a:pPr>
            <a:r>
              <a:rPr lang="it-IT" sz="1300" dirty="0">
                <a:solidFill>
                  <a:srgbClr val="002060"/>
                </a:solidFill>
                <a:latin typeface="Trebuchet MS" panose="020B0603020202020204" pitchFamily="34" charset="0"/>
                <a:ea typeface="Times New Roman" panose="02020603050405020304" pitchFamily="18" charset="0"/>
              </a:rPr>
              <a:t>reparatii parament prin: </a:t>
            </a:r>
          </a:p>
          <a:p>
            <a:pPr marL="742950" lvl="1" indent="-285750" algn="just">
              <a:spcAft>
                <a:spcPts val="1200"/>
              </a:spcAft>
              <a:buFont typeface="Courier New" panose="02070309020205020404" pitchFamily="49" charset="0"/>
              <a:buChar char="o"/>
            </a:pPr>
            <a:r>
              <a:rPr lang="it-IT" sz="1300" dirty="0">
                <a:solidFill>
                  <a:srgbClr val="002060"/>
                </a:solidFill>
                <a:latin typeface="Trebuchet MS" panose="020B0603020202020204" pitchFamily="34" charset="0"/>
                <a:ea typeface="Times New Roman" panose="02020603050405020304" pitchFamily="18" charset="0"/>
              </a:rPr>
              <a:t>consolidarea cuzinetilor;</a:t>
            </a:r>
          </a:p>
          <a:p>
            <a:pPr marL="742950" lvl="1" indent="-285750" algn="just">
              <a:spcAft>
                <a:spcPts val="1200"/>
              </a:spcAft>
              <a:buFont typeface="Courier New" panose="02070309020205020404" pitchFamily="49" charset="0"/>
              <a:buChar char="o"/>
            </a:pPr>
            <a:r>
              <a:rPr lang="it-IT" sz="1300" dirty="0">
                <a:solidFill>
                  <a:srgbClr val="002060"/>
                </a:solidFill>
                <a:latin typeface="Trebuchet MS" panose="020B0603020202020204" pitchFamily="34" charset="0"/>
                <a:ea typeface="Times New Roman" panose="02020603050405020304" pitchFamily="18" charset="0"/>
              </a:rPr>
              <a:t>echiparea paramentului vertical cu amortizori de tipul rulourilor de cauciuc cu L=4.0m/buc cu diametrul de 460x230mm, ancorati în inele de fixare în beton, la doua niveluri;</a:t>
            </a:r>
          </a:p>
          <a:p>
            <a:pPr marL="742950" lvl="1" indent="-285750" algn="just">
              <a:spcAft>
                <a:spcPts val="1200"/>
              </a:spcAft>
              <a:buFont typeface="Courier New" panose="02070309020205020404" pitchFamily="49" charset="0"/>
              <a:buChar char="o"/>
            </a:pPr>
            <a:r>
              <a:rPr lang="it-IT" sz="1300" dirty="0">
                <a:solidFill>
                  <a:srgbClr val="002060"/>
                </a:solidFill>
                <a:latin typeface="Trebuchet MS" panose="020B0603020202020204" pitchFamily="34" charset="0"/>
                <a:ea typeface="Times New Roman" panose="02020603050405020304" pitchFamily="18" charset="0"/>
              </a:rPr>
              <a:t>execuția unor scări metalice rabatabile, fixate la coronamentul cheurilor și lansate pe verticala paramentului</a:t>
            </a:r>
          </a:p>
          <a:p>
            <a:pPr marL="742950" lvl="1" indent="-285750" algn="just">
              <a:spcAft>
                <a:spcPts val="1200"/>
              </a:spcAft>
              <a:buFont typeface="Courier New" panose="02070309020205020404" pitchFamily="49" charset="0"/>
              <a:buChar char="o"/>
            </a:pPr>
            <a:r>
              <a:rPr lang="it-IT" sz="1300" dirty="0">
                <a:solidFill>
                  <a:srgbClr val="002060"/>
                </a:solidFill>
                <a:latin typeface="Trebuchet MS" panose="020B0603020202020204" pitchFamily="34" charset="0"/>
                <a:ea typeface="Times New Roman" panose="02020603050405020304" pitchFamily="18" charset="0"/>
              </a:rPr>
              <a:t>perierea cămășilor metalice ale bolarzilor cu suprafețe corodate și revopsirea lor</a:t>
            </a:r>
          </a:p>
          <a:p>
            <a:pPr algn="just">
              <a:spcAft>
                <a:spcPts val="1200"/>
              </a:spcAft>
            </a:pPr>
            <a:r>
              <a:rPr lang="en-US" sz="1300" dirty="0" err="1">
                <a:solidFill>
                  <a:srgbClr val="002060"/>
                </a:solidFill>
                <a:latin typeface="Trebuchet MS" panose="020B0603020202020204" pitchFamily="34" charset="0"/>
                <a:ea typeface="Times New Roman" panose="02020603050405020304" pitchFamily="18" charset="0"/>
              </a:rPr>
              <a:t>Pentru</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aceste</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dane</a:t>
            </a:r>
            <a:r>
              <a:rPr lang="en-US" sz="1300" dirty="0">
                <a:solidFill>
                  <a:srgbClr val="002060"/>
                </a:solidFill>
                <a:latin typeface="Trebuchet MS" panose="020B0603020202020204" pitchFamily="34" charset="0"/>
                <a:ea typeface="Times New Roman" panose="02020603050405020304" pitchFamily="18" charset="0"/>
              </a:rPr>
              <a:t> nu au </a:t>
            </a:r>
            <a:r>
              <a:rPr lang="en-US" sz="1300" dirty="0" err="1">
                <a:solidFill>
                  <a:srgbClr val="002060"/>
                </a:solidFill>
                <a:latin typeface="Trebuchet MS" panose="020B0603020202020204" pitchFamily="34" charset="0"/>
                <a:ea typeface="Times New Roman" panose="02020603050405020304" pitchFamily="18" charset="0"/>
              </a:rPr>
              <a:t>fost</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prevazute</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lucrari</a:t>
            </a:r>
            <a:r>
              <a:rPr lang="en-US" sz="1300" dirty="0">
                <a:solidFill>
                  <a:srgbClr val="002060"/>
                </a:solidFill>
                <a:latin typeface="Trebuchet MS" panose="020B0603020202020204" pitchFamily="34" charset="0"/>
                <a:ea typeface="Times New Roman" panose="02020603050405020304" pitchFamily="18" charset="0"/>
              </a:rPr>
              <a:t> de </a:t>
            </a:r>
            <a:r>
              <a:rPr lang="en-US" sz="1300" dirty="0" err="1">
                <a:solidFill>
                  <a:srgbClr val="002060"/>
                </a:solidFill>
                <a:latin typeface="Trebuchet MS" panose="020B0603020202020204" pitchFamily="34" charset="0"/>
                <a:ea typeface="Times New Roman" panose="02020603050405020304" pitchFamily="18" charset="0"/>
              </a:rPr>
              <a:t>dragaje</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Adancimea</a:t>
            </a:r>
            <a:r>
              <a:rPr lang="en-US" sz="1300" dirty="0">
                <a:solidFill>
                  <a:srgbClr val="002060"/>
                </a:solidFill>
                <a:latin typeface="Trebuchet MS" panose="020B0603020202020204" pitchFamily="34" charset="0"/>
                <a:ea typeface="Times New Roman" panose="02020603050405020304" pitchFamily="18" charset="0"/>
              </a:rPr>
              <a:t> de -7.50m fata de </a:t>
            </a:r>
            <a:r>
              <a:rPr lang="en-US" sz="1300" dirty="0" err="1">
                <a:solidFill>
                  <a:srgbClr val="002060"/>
                </a:solidFill>
                <a:latin typeface="Trebuchet MS" panose="020B0603020202020204" pitchFamily="34" charset="0"/>
                <a:ea typeface="Times New Roman" panose="02020603050405020304" pitchFamily="18" charset="0"/>
              </a:rPr>
              <a:t>etiaj</a:t>
            </a:r>
            <a:r>
              <a:rPr lang="en-US" sz="1300" dirty="0">
                <a:solidFill>
                  <a:srgbClr val="002060"/>
                </a:solidFill>
                <a:latin typeface="Trebuchet MS" panose="020B0603020202020204" pitchFamily="34" charset="0"/>
                <a:ea typeface="Times New Roman" panose="02020603050405020304" pitchFamily="18" charset="0"/>
              </a:rPr>
              <a:t> local Braila, </a:t>
            </a:r>
            <a:r>
              <a:rPr lang="en-US" sz="1300" dirty="0" err="1">
                <a:solidFill>
                  <a:srgbClr val="002060"/>
                </a:solidFill>
                <a:latin typeface="Trebuchet MS" panose="020B0603020202020204" pitchFamily="34" charset="0"/>
                <a:ea typeface="Times New Roman" panose="02020603050405020304" pitchFamily="18" charset="0"/>
              </a:rPr>
              <a:t>va</a:t>
            </a:r>
            <a:r>
              <a:rPr lang="en-US" sz="1300" dirty="0">
                <a:solidFill>
                  <a:srgbClr val="002060"/>
                </a:solidFill>
                <a:latin typeface="Trebuchet MS" panose="020B0603020202020204" pitchFamily="34" charset="0"/>
                <a:ea typeface="Times New Roman" panose="02020603050405020304" pitchFamily="18" charset="0"/>
              </a:rPr>
              <a:t> fi </a:t>
            </a:r>
            <a:r>
              <a:rPr lang="en-US" sz="1300" dirty="0" err="1">
                <a:solidFill>
                  <a:srgbClr val="002060"/>
                </a:solidFill>
                <a:latin typeface="Trebuchet MS" panose="020B0603020202020204" pitchFamily="34" charset="0"/>
                <a:ea typeface="Times New Roman" panose="02020603050405020304" pitchFamily="18" charset="0"/>
              </a:rPr>
              <a:t>asigurata</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prin</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dragaje</a:t>
            </a:r>
            <a:r>
              <a:rPr lang="en-US" sz="1300" dirty="0">
                <a:solidFill>
                  <a:srgbClr val="002060"/>
                </a:solidFill>
                <a:latin typeface="Trebuchet MS" panose="020B0603020202020204" pitchFamily="34" charset="0"/>
                <a:ea typeface="Times New Roman" panose="02020603050405020304" pitchFamily="18" charset="0"/>
              </a:rPr>
              <a:t> de </a:t>
            </a:r>
            <a:r>
              <a:rPr lang="en-US" sz="1300" dirty="0" err="1">
                <a:solidFill>
                  <a:srgbClr val="002060"/>
                </a:solidFill>
                <a:latin typeface="Trebuchet MS" panose="020B0603020202020204" pitchFamily="34" charset="0"/>
                <a:ea typeface="Times New Roman" panose="02020603050405020304" pitchFamily="18" charset="0"/>
              </a:rPr>
              <a:t>intretinere</a:t>
            </a:r>
            <a:r>
              <a:rPr lang="ro-RO" sz="1300" dirty="0">
                <a:solidFill>
                  <a:srgbClr val="002060"/>
                </a:solidFill>
                <a:latin typeface="Trebuchet MS" panose="020B0603020202020204" pitchFamily="34" charset="0"/>
                <a:ea typeface="Times New Roman" panose="02020603050405020304" pitchFamily="18" charset="0"/>
              </a:rPr>
              <a:t>.</a:t>
            </a:r>
            <a:endParaRPr lang="en-US" sz="1300" dirty="0">
              <a:solidFill>
                <a:srgbClr val="002060"/>
              </a:solidFill>
              <a:latin typeface="Trebuchet MS" panose="020B0603020202020204" pitchFamily="34" charset="0"/>
              <a:ea typeface="Times New Roman" panose="02020603050405020304" pitchFamily="18" charset="0"/>
            </a:endParaRPr>
          </a:p>
        </p:txBody>
      </p:sp>
      <p:sp>
        <p:nvSpPr>
          <p:cNvPr id="9" name="Rectangle 8"/>
          <p:cNvSpPr/>
          <p:nvPr/>
        </p:nvSpPr>
        <p:spPr>
          <a:xfrm>
            <a:off x="278172" y="1416603"/>
            <a:ext cx="2180405" cy="646331"/>
          </a:xfrm>
          <a:prstGeom prst="rect">
            <a:avLst/>
          </a:prstGeom>
        </p:spPr>
        <p:txBody>
          <a:bodyPr wrap="none">
            <a:spAutoFit/>
          </a:bodyPr>
          <a:lstStyle/>
          <a:p>
            <a:r>
              <a:rPr lang="en-US" b="1" dirty="0" err="1">
                <a:latin typeface="Trebuchet MS" panose="020B0603020202020204" pitchFamily="34" charset="0"/>
                <a:ea typeface="Calibri" panose="020F0502020204030204" pitchFamily="34" charset="0"/>
                <a:cs typeface="Calibri" panose="020F0502020204030204" pitchFamily="34" charset="0"/>
              </a:rPr>
              <a:t>Danele</a:t>
            </a:r>
            <a:r>
              <a:rPr lang="en-US" b="1" dirty="0">
                <a:latin typeface="Trebuchet MS" panose="020B0603020202020204" pitchFamily="34" charset="0"/>
                <a:ea typeface="Calibri" panose="020F0502020204030204" pitchFamily="34" charset="0"/>
                <a:cs typeface="Calibri" panose="020F0502020204030204" pitchFamily="34" charset="0"/>
              </a:rPr>
              <a:t> 34, 35, 36 </a:t>
            </a:r>
          </a:p>
          <a:p>
            <a:r>
              <a:rPr lang="en-US" b="1" dirty="0">
                <a:latin typeface="Trebuchet MS" panose="020B0603020202020204" pitchFamily="34" charset="0"/>
                <a:ea typeface="Calibri" panose="020F0502020204030204" pitchFamily="34" charset="0"/>
                <a:cs typeface="Calibri" panose="020F0502020204030204" pitchFamily="34" charset="0"/>
              </a:rPr>
              <a:t>330 ml</a:t>
            </a:r>
          </a:p>
        </p:txBody>
      </p:sp>
      <p:pic>
        <p:nvPicPr>
          <p:cNvPr id="10" name="Picture 9" descr="Diagram&#10;&#10;Description automatically generated"/>
          <p:cNvPicPr/>
          <p:nvPr/>
        </p:nvPicPr>
        <p:blipFill>
          <a:blip r:embed="rId5"/>
          <a:stretch>
            <a:fillRect/>
          </a:stretch>
        </p:blipFill>
        <p:spPr>
          <a:xfrm>
            <a:off x="240833" y="2029611"/>
            <a:ext cx="6003509" cy="4120502"/>
          </a:xfrm>
          <a:prstGeom prst="rect">
            <a:avLst/>
          </a:prstGeom>
        </p:spPr>
      </p:pic>
    </p:spTree>
    <p:extLst>
      <p:ext uri="{BB962C8B-B14F-4D97-AF65-F5344CB8AC3E}">
        <p14:creationId xmlns:p14="http://schemas.microsoft.com/office/powerpoint/2010/main" val="1270325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3"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82879" y="6356332"/>
            <a:ext cx="11907257" cy="307777"/>
          </a:xfrm>
          <a:prstGeom prst="rect">
            <a:avLst/>
          </a:prstGeom>
        </p:spPr>
        <p:txBody>
          <a:bodyPr wrap="square">
            <a:spAutoFit/>
          </a:bodyPr>
          <a:lstStyle/>
          <a:p>
            <a:pPr algn="ctr"/>
            <a:r>
              <a:rPr lang="ro-RO" sz="1400" b="1" i="1" dirty="0">
                <a:solidFill>
                  <a:srgbClr val="002060"/>
                </a:solidFill>
                <a:latin typeface="Trebuchet MS" panose="020B0603020202020204" pitchFamily="34" charset="0"/>
              </a:rPr>
              <a:t>Pr</a:t>
            </a:r>
            <a:r>
              <a:rPr lang="en-US" sz="1400" b="1" i="1" dirty="0" err="1">
                <a:solidFill>
                  <a:srgbClr val="002060"/>
                </a:solidFill>
                <a:latin typeface="Trebuchet MS" panose="020B0603020202020204" pitchFamily="34" charset="0"/>
              </a:rPr>
              <a:t>oiect</a:t>
            </a:r>
            <a:r>
              <a:rPr lang="en-US" sz="1400" b="1" i="1" dirty="0">
                <a:solidFill>
                  <a:srgbClr val="002060"/>
                </a:solidFill>
                <a:latin typeface="Trebuchet MS" panose="020B0603020202020204" pitchFamily="34" charset="0"/>
              </a:rPr>
              <a:t> co</a:t>
            </a:r>
            <a:r>
              <a:rPr lang="ro-RO" sz="1400" b="1" i="1" dirty="0">
                <a:solidFill>
                  <a:srgbClr val="002060"/>
                </a:solidFill>
                <a:latin typeface="Trebuchet MS" panose="020B0603020202020204" pitchFamily="34" charset="0"/>
              </a:rPr>
              <a:t>finanțat din Fondul European de Dezvoltare regională prin </a:t>
            </a:r>
            <a:r>
              <a:rPr lang="ro-RO" sz="1400" b="1" i="1" spc="40" dirty="0">
                <a:solidFill>
                  <a:srgbClr val="002060"/>
                </a:solidFill>
                <a:latin typeface="Trebuchet MS" panose="020B0603020202020204" pitchFamily="34" charset="0"/>
                <a:ea typeface="Arial" panose="020B0604020202020204" pitchFamily="34" charset="0"/>
                <a:cs typeface="Arial" panose="020B0604020202020204" pitchFamily="34" charset="0"/>
              </a:rPr>
              <a:t>Programul Operațional </a:t>
            </a:r>
            <a:r>
              <a:rPr lang="ro-RO" sz="1400" b="1" i="1" dirty="0">
                <a:solidFill>
                  <a:srgbClr val="002060"/>
                </a:solidFill>
                <a:latin typeface="Trebuchet MS" panose="020B0603020202020204" pitchFamily="34" charset="0"/>
                <a:ea typeface="Arial" panose="020B0604020202020204" pitchFamily="34" charset="0"/>
                <a:cs typeface="Arial" panose="020B0604020202020204" pitchFamily="34" charset="0"/>
              </a:rPr>
              <a:t>Infrastructura Mare 2014-2020</a:t>
            </a:r>
          </a:p>
        </p:txBody>
      </p:sp>
      <p:sp>
        <p:nvSpPr>
          <p:cNvPr id="9" name="Rectangle 8"/>
          <p:cNvSpPr/>
          <p:nvPr/>
        </p:nvSpPr>
        <p:spPr>
          <a:xfrm>
            <a:off x="278172" y="1416603"/>
            <a:ext cx="1757212" cy="646331"/>
          </a:xfrm>
          <a:prstGeom prst="rect">
            <a:avLst/>
          </a:prstGeom>
        </p:spPr>
        <p:txBody>
          <a:bodyPr wrap="none">
            <a:spAutoFit/>
          </a:bodyPr>
          <a:lstStyle/>
          <a:p>
            <a:r>
              <a:rPr lang="en-US" b="1" dirty="0" err="1">
                <a:solidFill>
                  <a:srgbClr val="002060"/>
                </a:solidFill>
                <a:latin typeface="Trebuchet MS" panose="020B0603020202020204" pitchFamily="34" charset="0"/>
                <a:ea typeface="Calibri" panose="020F0502020204030204" pitchFamily="34" charset="0"/>
                <a:cs typeface="Calibri" panose="020F0502020204030204" pitchFamily="34" charset="0"/>
              </a:rPr>
              <a:t>Danele</a:t>
            </a: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 37 - 38</a:t>
            </a:r>
          </a:p>
          <a:p>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220  ml</a:t>
            </a:r>
          </a:p>
        </p:txBody>
      </p:sp>
      <p:pic>
        <p:nvPicPr>
          <p:cNvPr id="11" name="Picture 10" descr="Diagram&#10;&#10;Description automatically generated"/>
          <p:cNvPicPr/>
          <p:nvPr/>
        </p:nvPicPr>
        <p:blipFill>
          <a:blip r:embed="rId5"/>
          <a:stretch>
            <a:fillRect/>
          </a:stretch>
        </p:blipFill>
        <p:spPr>
          <a:xfrm>
            <a:off x="333021" y="1991385"/>
            <a:ext cx="5201920" cy="3688080"/>
          </a:xfrm>
          <a:prstGeom prst="rect">
            <a:avLst/>
          </a:prstGeom>
        </p:spPr>
      </p:pic>
      <p:sp>
        <p:nvSpPr>
          <p:cNvPr id="10" name="Rectangle 9"/>
          <p:cNvSpPr/>
          <p:nvPr/>
        </p:nvSpPr>
        <p:spPr>
          <a:xfrm>
            <a:off x="5905850" y="967081"/>
            <a:ext cx="5788290" cy="5632311"/>
          </a:xfrm>
          <a:prstGeom prst="rect">
            <a:avLst/>
          </a:prstGeom>
        </p:spPr>
        <p:txBody>
          <a:bodyPr wrap="square">
            <a:spAutoFit/>
          </a:bodyPr>
          <a:lstStyle/>
          <a:p>
            <a:pPr algn="just">
              <a:spcAft>
                <a:spcPts val="1200"/>
              </a:spcAft>
            </a:pPr>
            <a:r>
              <a:rPr lang="it-IT" sz="1300" dirty="0">
                <a:solidFill>
                  <a:srgbClr val="002060"/>
                </a:solidFill>
                <a:latin typeface="Trebuchet MS" panose="020B0603020202020204" pitchFamily="34" charset="0"/>
                <a:ea typeface="Times New Roman" panose="02020603050405020304" pitchFamily="18" charset="0"/>
              </a:rPr>
              <a:t>Lucrarile de reabilitare pentru aceste dane sunt urmatoarele:</a:t>
            </a:r>
          </a:p>
          <a:p>
            <a:pPr marL="285750" indent="-285750" algn="just">
              <a:spcAft>
                <a:spcPts val="1200"/>
              </a:spcAft>
              <a:buFont typeface="Arial" panose="020B0604020202020204" pitchFamily="34" charset="0"/>
              <a:buChar char="•"/>
            </a:pPr>
            <a:r>
              <a:rPr lang="it-IT" sz="1300" dirty="0">
                <a:solidFill>
                  <a:srgbClr val="002060"/>
                </a:solidFill>
                <a:latin typeface="Trebuchet MS" panose="020B0603020202020204" pitchFamily="34" charset="0"/>
                <a:ea typeface="Times New Roman" panose="02020603050405020304" pitchFamily="18" charset="0"/>
              </a:rPr>
              <a:t>reabilitarea opritorilor macaralelor;</a:t>
            </a:r>
          </a:p>
          <a:p>
            <a:pPr marL="285750" indent="-285750" algn="just">
              <a:spcAft>
                <a:spcPts val="1200"/>
              </a:spcAft>
              <a:buFont typeface="Arial" panose="020B0604020202020204" pitchFamily="34" charset="0"/>
              <a:buChar char="•"/>
            </a:pPr>
            <a:r>
              <a:rPr lang="it-IT" sz="1300" dirty="0">
                <a:solidFill>
                  <a:srgbClr val="002060"/>
                </a:solidFill>
                <a:latin typeface="Trebuchet MS" panose="020B0603020202020204" pitchFamily="34" charset="0"/>
                <a:ea typeface="Times New Roman" panose="02020603050405020304" pitchFamily="18" charset="0"/>
              </a:rPr>
              <a:t>demontarea elementelor metalice deformate, rupte, prin tăierea sau desfacerea pieselor mărunte de prindere la aparator de coronament si șine de rulare macarale;</a:t>
            </a:r>
          </a:p>
          <a:p>
            <a:pPr marL="285750" indent="-285750" algn="just">
              <a:spcAft>
                <a:spcPts val="1200"/>
              </a:spcAft>
              <a:buFont typeface="Arial" panose="020B0604020202020204" pitchFamily="34" charset="0"/>
              <a:buChar char="•"/>
            </a:pPr>
            <a:r>
              <a:rPr lang="it-IT" sz="1300" dirty="0">
                <a:solidFill>
                  <a:srgbClr val="002060"/>
                </a:solidFill>
                <a:latin typeface="Trebuchet MS" panose="020B0603020202020204" pitchFamily="34" charset="0"/>
                <a:ea typeface="Times New Roman" panose="02020603050405020304" pitchFamily="18" charset="0"/>
              </a:rPr>
              <a:t>procurarea-debitarea si montarea elementelor metalice noi – apărător curb de coronament și aparator de muchii la nișele șinelor de rulare macarale;</a:t>
            </a:r>
          </a:p>
          <a:p>
            <a:pPr marL="285750" indent="-285750" algn="just">
              <a:spcAft>
                <a:spcPts val="1200"/>
              </a:spcAft>
              <a:buFont typeface="Arial" panose="020B0604020202020204" pitchFamily="34" charset="0"/>
              <a:buChar char="•"/>
            </a:pPr>
            <a:r>
              <a:rPr lang="it-IT" sz="1300" dirty="0">
                <a:solidFill>
                  <a:srgbClr val="002060"/>
                </a:solidFill>
                <a:latin typeface="Trebuchet MS" panose="020B0603020202020204" pitchFamily="34" charset="0"/>
                <a:ea typeface="Times New Roman" panose="02020603050405020304" pitchFamily="18" charset="0"/>
              </a:rPr>
              <a:t>reparatii parament prin: </a:t>
            </a:r>
          </a:p>
          <a:p>
            <a:pPr marL="742950" lvl="1" indent="-285750" algn="just">
              <a:spcAft>
                <a:spcPts val="1200"/>
              </a:spcAft>
              <a:buFont typeface="Courier New" panose="02070309020205020404" pitchFamily="49" charset="0"/>
              <a:buChar char="o"/>
            </a:pPr>
            <a:r>
              <a:rPr lang="it-IT" sz="1300" dirty="0">
                <a:solidFill>
                  <a:srgbClr val="002060"/>
                </a:solidFill>
                <a:latin typeface="Trebuchet MS" panose="020B0603020202020204" pitchFamily="34" charset="0"/>
                <a:ea typeface="Times New Roman" panose="02020603050405020304" pitchFamily="18" charset="0"/>
              </a:rPr>
              <a:t>consolidarea cuzinetilor;</a:t>
            </a:r>
          </a:p>
          <a:p>
            <a:pPr marL="742950" lvl="1" indent="-285750" algn="just">
              <a:spcAft>
                <a:spcPts val="1200"/>
              </a:spcAft>
              <a:buFont typeface="Courier New" panose="02070309020205020404" pitchFamily="49" charset="0"/>
              <a:buChar char="o"/>
            </a:pPr>
            <a:r>
              <a:rPr lang="it-IT" sz="1300" dirty="0">
                <a:solidFill>
                  <a:srgbClr val="002060"/>
                </a:solidFill>
                <a:latin typeface="Trebuchet MS" panose="020B0603020202020204" pitchFamily="34" charset="0"/>
                <a:ea typeface="Times New Roman" panose="02020603050405020304" pitchFamily="18" charset="0"/>
              </a:rPr>
              <a:t>echiparea paramentului vertical cu amortizori de tipul rulourilor de cauciuc cu L=4.0m/buc cu diametrul de 460x230mm, ancorati în inele de fixare în beton, la doua niveluri;</a:t>
            </a:r>
          </a:p>
          <a:p>
            <a:pPr marL="742950" lvl="1" indent="-285750" algn="just">
              <a:spcAft>
                <a:spcPts val="1200"/>
              </a:spcAft>
              <a:buFont typeface="Courier New" panose="02070309020205020404" pitchFamily="49" charset="0"/>
              <a:buChar char="o"/>
            </a:pPr>
            <a:r>
              <a:rPr lang="it-IT" sz="1300" dirty="0">
                <a:solidFill>
                  <a:srgbClr val="002060"/>
                </a:solidFill>
                <a:latin typeface="Trebuchet MS" panose="020B0603020202020204" pitchFamily="34" charset="0"/>
                <a:ea typeface="Times New Roman" panose="02020603050405020304" pitchFamily="18" charset="0"/>
              </a:rPr>
              <a:t>execuția unor scări metalice rabatabile, fixate la coronamentul cheurilor și lansate pe verticala paramentului</a:t>
            </a:r>
          </a:p>
          <a:p>
            <a:pPr marL="742950" lvl="1" indent="-285750" algn="just">
              <a:spcAft>
                <a:spcPts val="1200"/>
              </a:spcAft>
              <a:buFont typeface="Courier New" panose="02070309020205020404" pitchFamily="49" charset="0"/>
              <a:buChar char="o"/>
            </a:pPr>
            <a:r>
              <a:rPr lang="it-IT" sz="1300" dirty="0">
                <a:solidFill>
                  <a:srgbClr val="002060"/>
                </a:solidFill>
                <a:latin typeface="Trebuchet MS" panose="020B0603020202020204" pitchFamily="34" charset="0"/>
                <a:ea typeface="Times New Roman" panose="02020603050405020304" pitchFamily="18" charset="0"/>
              </a:rPr>
              <a:t>perierea cămășilor metalice ale bolarzilor cu suprafețe corodate și revopsirea lor</a:t>
            </a:r>
          </a:p>
          <a:p>
            <a:pPr algn="just">
              <a:spcAft>
                <a:spcPts val="1200"/>
              </a:spcAft>
            </a:pPr>
            <a:r>
              <a:rPr lang="en-US" sz="1300" dirty="0" err="1">
                <a:solidFill>
                  <a:srgbClr val="002060"/>
                </a:solidFill>
                <a:latin typeface="Trebuchet MS" panose="020B0603020202020204" pitchFamily="34" charset="0"/>
                <a:ea typeface="Times New Roman" panose="02020603050405020304" pitchFamily="18" charset="0"/>
              </a:rPr>
              <a:t>Pentru</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aceste</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dane</a:t>
            </a:r>
            <a:r>
              <a:rPr lang="en-US" sz="1300" dirty="0">
                <a:solidFill>
                  <a:srgbClr val="002060"/>
                </a:solidFill>
                <a:latin typeface="Trebuchet MS" panose="020B0603020202020204" pitchFamily="34" charset="0"/>
                <a:ea typeface="Times New Roman" panose="02020603050405020304" pitchFamily="18" charset="0"/>
              </a:rPr>
              <a:t> nu au </a:t>
            </a:r>
            <a:r>
              <a:rPr lang="en-US" sz="1300" dirty="0" err="1">
                <a:solidFill>
                  <a:srgbClr val="002060"/>
                </a:solidFill>
                <a:latin typeface="Trebuchet MS" panose="020B0603020202020204" pitchFamily="34" charset="0"/>
                <a:ea typeface="Times New Roman" panose="02020603050405020304" pitchFamily="18" charset="0"/>
              </a:rPr>
              <a:t>fost</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prevazute</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lucrari</a:t>
            </a:r>
            <a:r>
              <a:rPr lang="en-US" sz="1300" dirty="0">
                <a:solidFill>
                  <a:srgbClr val="002060"/>
                </a:solidFill>
                <a:latin typeface="Trebuchet MS" panose="020B0603020202020204" pitchFamily="34" charset="0"/>
                <a:ea typeface="Times New Roman" panose="02020603050405020304" pitchFamily="18" charset="0"/>
              </a:rPr>
              <a:t> de </a:t>
            </a:r>
            <a:r>
              <a:rPr lang="en-US" sz="1300" dirty="0" err="1">
                <a:solidFill>
                  <a:srgbClr val="002060"/>
                </a:solidFill>
                <a:latin typeface="Trebuchet MS" panose="020B0603020202020204" pitchFamily="34" charset="0"/>
                <a:ea typeface="Times New Roman" panose="02020603050405020304" pitchFamily="18" charset="0"/>
              </a:rPr>
              <a:t>dragaje</a:t>
            </a:r>
            <a:r>
              <a:rPr lang="en-US" sz="1300" dirty="0">
                <a:solidFill>
                  <a:srgbClr val="002060"/>
                </a:solidFill>
                <a:latin typeface="Trebuchet MS" panose="020B0603020202020204" pitchFamily="34" charset="0"/>
                <a:ea typeface="Times New Roman" panose="02020603050405020304" pitchFamily="18" charset="0"/>
              </a:rPr>
              <a:t>. </a:t>
            </a:r>
            <a:endParaRPr lang="ro-RO" sz="1300" dirty="0">
              <a:solidFill>
                <a:srgbClr val="002060"/>
              </a:solidFill>
              <a:latin typeface="Trebuchet MS" panose="020B0603020202020204" pitchFamily="34" charset="0"/>
              <a:ea typeface="Times New Roman" panose="02020603050405020304" pitchFamily="18" charset="0"/>
            </a:endParaRPr>
          </a:p>
          <a:p>
            <a:pPr algn="just">
              <a:spcAft>
                <a:spcPts val="1200"/>
              </a:spcAft>
            </a:pPr>
            <a:r>
              <a:rPr lang="en-US" sz="1300" dirty="0" err="1">
                <a:solidFill>
                  <a:srgbClr val="002060"/>
                </a:solidFill>
                <a:latin typeface="Trebuchet MS" panose="020B0603020202020204" pitchFamily="34" charset="0"/>
                <a:ea typeface="Times New Roman" panose="02020603050405020304" pitchFamily="18" charset="0"/>
              </a:rPr>
              <a:t>Adancimea</a:t>
            </a:r>
            <a:r>
              <a:rPr lang="en-US" sz="1300" dirty="0">
                <a:solidFill>
                  <a:srgbClr val="002060"/>
                </a:solidFill>
                <a:latin typeface="Trebuchet MS" panose="020B0603020202020204" pitchFamily="34" charset="0"/>
                <a:ea typeface="Times New Roman" panose="02020603050405020304" pitchFamily="18" charset="0"/>
              </a:rPr>
              <a:t> de -7.50m fata de </a:t>
            </a:r>
            <a:r>
              <a:rPr lang="en-US" sz="1300" dirty="0" err="1">
                <a:solidFill>
                  <a:srgbClr val="002060"/>
                </a:solidFill>
                <a:latin typeface="Trebuchet MS" panose="020B0603020202020204" pitchFamily="34" charset="0"/>
                <a:ea typeface="Times New Roman" panose="02020603050405020304" pitchFamily="18" charset="0"/>
              </a:rPr>
              <a:t>etiaj</a:t>
            </a:r>
            <a:r>
              <a:rPr lang="en-US" sz="1300" dirty="0">
                <a:solidFill>
                  <a:srgbClr val="002060"/>
                </a:solidFill>
                <a:latin typeface="Trebuchet MS" panose="020B0603020202020204" pitchFamily="34" charset="0"/>
                <a:ea typeface="Times New Roman" panose="02020603050405020304" pitchFamily="18" charset="0"/>
              </a:rPr>
              <a:t> local Braila, </a:t>
            </a:r>
            <a:r>
              <a:rPr lang="en-US" sz="1300" dirty="0" err="1">
                <a:solidFill>
                  <a:srgbClr val="002060"/>
                </a:solidFill>
                <a:latin typeface="Trebuchet MS" panose="020B0603020202020204" pitchFamily="34" charset="0"/>
                <a:ea typeface="Times New Roman" panose="02020603050405020304" pitchFamily="18" charset="0"/>
              </a:rPr>
              <a:t>va</a:t>
            </a:r>
            <a:r>
              <a:rPr lang="en-US" sz="1300" dirty="0">
                <a:solidFill>
                  <a:srgbClr val="002060"/>
                </a:solidFill>
                <a:latin typeface="Trebuchet MS" panose="020B0603020202020204" pitchFamily="34" charset="0"/>
                <a:ea typeface="Times New Roman" panose="02020603050405020304" pitchFamily="18" charset="0"/>
              </a:rPr>
              <a:t> fi </a:t>
            </a:r>
            <a:r>
              <a:rPr lang="en-US" sz="1300" dirty="0" err="1">
                <a:solidFill>
                  <a:srgbClr val="002060"/>
                </a:solidFill>
                <a:latin typeface="Trebuchet MS" panose="020B0603020202020204" pitchFamily="34" charset="0"/>
                <a:ea typeface="Times New Roman" panose="02020603050405020304" pitchFamily="18" charset="0"/>
              </a:rPr>
              <a:t>asigurata</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prin</a:t>
            </a:r>
            <a:r>
              <a:rPr lang="en-US" sz="1300" dirty="0">
                <a:solidFill>
                  <a:srgbClr val="002060"/>
                </a:solidFill>
                <a:latin typeface="Trebuchet MS" panose="020B0603020202020204" pitchFamily="34" charset="0"/>
                <a:ea typeface="Times New Roman" panose="02020603050405020304" pitchFamily="18" charset="0"/>
              </a:rPr>
              <a:t> </a:t>
            </a:r>
            <a:r>
              <a:rPr lang="en-US" sz="1300" dirty="0" err="1">
                <a:solidFill>
                  <a:srgbClr val="002060"/>
                </a:solidFill>
                <a:latin typeface="Trebuchet MS" panose="020B0603020202020204" pitchFamily="34" charset="0"/>
                <a:ea typeface="Times New Roman" panose="02020603050405020304" pitchFamily="18" charset="0"/>
              </a:rPr>
              <a:t>dragaje</a:t>
            </a:r>
            <a:r>
              <a:rPr lang="en-US" sz="1300" dirty="0">
                <a:solidFill>
                  <a:srgbClr val="002060"/>
                </a:solidFill>
                <a:latin typeface="Trebuchet MS" panose="020B0603020202020204" pitchFamily="34" charset="0"/>
                <a:ea typeface="Times New Roman" panose="02020603050405020304" pitchFamily="18" charset="0"/>
              </a:rPr>
              <a:t> de </a:t>
            </a:r>
            <a:r>
              <a:rPr lang="en-US" sz="1300" dirty="0" err="1">
                <a:solidFill>
                  <a:srgbClr val="002060"/>
                </a:solidFill>
                <a:latin typeface="Trebuchet MS" panose="020B0603020202020204" pitchFamily="34" charset="0"/>
                <a:ea typeface="Times New Roman" panose="02020603050405020304" pitchFamily="18" charset="0"/>
              </a:rPr>
              <a:t>intretinere</a:t>
            </a:r>
            <a:r>
              <a:rPr lang="ro-RO" sz="1300" dirty="0">
                <a:solidFill>
                  <a:srgbClr val="002060"/>
                </a:solidFill>
                <a:latin typeface="Trebuchet MS" panose="020B0603020202020204" pitchFamily="34" charset="0"/>
                <a:ea typeface="Times New Roman" panose="02020603050405020304" pitchFamily="18" charset="0"/>
              </a:rPr>
              <a:t>.</a:t>
            </a:r>
            <a:endParaRPr lang="en-US" sz="1300" dirty="0">
              <a:solidFill>
                <a:srgbClr val="002060"/>
              </a:solidFill>
              <a:latin typeface="Trebuchet MS" panose="020B0603020202020204" pitchFamily="34" charset="0"/>
              <a:ea typeface="Times New Roman" panose="02020603050405020304" pitchFamily="18" charset="0"/>
            </a:endParaRPr>
          </a:p>
        </p:txBody>
      </p:sp>
    </p:spTree>
    <p:extLst>
      <p:ext uri="{BB962C8B-B14F-4D97-AF65-F5344CB8AC3E}">
        <p14:creationId xmlns:p14="http://schemas.microsoft.com/office/powerpoint/2010/main" val="1644752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3"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82879" y="6446719"/>
            <a:ext cx="11907257" cy="307777"/>
          </a:xfrm>
          <a:prstGeom prst="rect">
            <a:avLst/>
          </a:prstGeom>
        </p:spPr>
        <p:txBody>
          <a:bodyPr wrap="square">
            <a:spAutoFit/>
          </a:bodyPr>
          <a:lstStyle/>
          <a:p>
            <a:pPr algn="ctr"/>
            <a:r>
              <a:rPr lang="ro-RO" sz="1400" b="1" i="1" dirty="0">
                <a:solidFill>
                  <a:srgbClr val="002060"/>
                </a:solidFill>
                <a:latin typeface="Trebuchet MS" panose="020B0603020202020204" pitchFamily="34" charset="0"/>
              </a:rPr>
              <a:t>Pr</a:t>
            </a:r>
            <a:r>
              <a:rPr lang="en-US" sz="1400" b="1" i="1" dirty="0" err="1">
                <a:solidFill>
                  <a:srgbClr val="002060"/>
                </a:solidFill>
                <a:latin typeface="Trebuchet MS" panose="020B0603020202020204" pitchFamily="34" charset="0"/>
              </a:rPr>
              <a:t>oiect</a:t>
            </a:r>
            <a:r>
              <a:rPr lang="en-US" sz="1400" b="1" i="1" dirty="0">
                <a:solidFill>
                  <a:srgbClr val="002060"/>
                </a:solidFill>
                <a:latin typeface="Trebuchet MS" panose="020B0603020202020204" pitchFamily="34" charset="0"/>
              </a:rPr>
              <a:t> co</a:t>
            </a:r>
            <a:r>
              <a:rPr lang="ro-RO" sz="1400" b="1" i="1" dirty="0">
                <a:solidFill>
                  <a:srgbClr val="002060"/>
                </a:solidFill>
                <a:latin typeface="Trebuchet MS" panose="020B0603020202020204" pitchFamily="34" charset="0"/>
              </a:rPr>
              <a:t>finanțat din Fondul European de Dezvoltare regională prin </a:t>
            </a:r>
            <a:r>
              <a:rPr lang="ro-RO" sz="1400" b="1" i="1" spc="40" dirty="0">
                <a:solidFill>
                  <a:srgbClr val="002060"/>
                </a:solidFill>
                <a:latin typeface="Trebuchet MS" panose="020B0603020202020204" pitchFamily="34" charset="0"/>
                <a:ea typeface="Arial" panose="020B0604020202020204" pitchFamily="34" charset="0"/>
                <a:cs typeface="Arial" panose="020B0604020202020204" pitchFamily="34" charset="0"/>
              </a:rPr>
              <a:t>Programul Operațional </a:t>
            </a:r>
            <a:r>
              <a:rPr lang="ro-RO" sz="1400" b="1" i="1" dirty="0">
                <a:solidFill>
                  <a:srgbClr val="002060"/>
                </a:solidFill>
                <a:latin typeface="Trebuchet MS" panose="020B0603020202020204" pitchFamily="34" charset="0"/>
                <a:ea typeface="Arial" panose="020B0604020202020204" pitchFamily="34" charset="0"/>
                <a:cs typeface="Arial" panose="020B0604020202020204" pitchFamily="34" charset="0"/>
              </a:rPr>
              <a:t>Infrastructura Mare 2014-2020</a:t>
            </a:r>
          </a:p>
        </p:txBody>
      </p:sp>
      <p:sp>
        <p:nvSpPr>
          <p:cNvPr id="8" name="Rectangle 7"/>
          <p:cNvSpPr/>
          <p:nvPr/>
        </p:nvSpPr>
        <p:spPr>
          <a:xfrm>
            <a:off x="3921777" y="1077033"/>
            <a:ext cx="8168359" cy="6017032"/>
          </a:xfrm>
          <a:prstGeom prst="rect">
            <a:avLst/>
          </a:prstGeom>
        </p:spPr>
        <p:txBody>
          <a:bodyPr wrap="square">
            <a:spAutoFit/>
          </a:bodyPr>
          <a:lstStyle/>
          <a:p>
            <a:pPr>
              <a:spcAft>
                <a:spcPts val="1200"/>
              </a:spcAft>
            </a:pPr>
            <a:r>
              <a:rPr lang="en-US" sz="1200" b="1" dirty="0">
                <a:solidFill>
                  <a:srgbClr val="002060"/>
                </a:solidFill>
                <a:latin typeface="Trebuchet MS" panose="020B0603020202020204" pitchFamily="34" charset="0"/>
                <a:ea typeface="Cambria" panose="02040503050406030204" pitchFamily="18" charset="0"/>
              </a:rPr>
              <a:t>La </a:t>
            </a:r>
            <a:r>
              <a:rPr lang="en-US" sz="1200" b="1" dirty="0" err="1">
                <a:solidFill>
                  <a:srgbClr val="002060"/>
                </a:solidFill>
                <a:latin typeface="Trebuchet MS" panose="020B0603020202020204" pitchFamily="34" charset="0"/>
                <a:ea typeface="Cambria" panose="02040503050406030204" pitchFamily="18" charset="0"/>
              </a:rPr>
              <a:t>elevatia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molului</a:t>
            </a:r>
            <a:r>
              <a:rPr lang="en-US" sz="1200" b="1" dirty="0">
                <a:solidFill>
                  <a:srgbClr val="002060"/>
                </a:solidFill>
                <a:latin typeface="Trebuchet MS" panose="020B0603020202020204" pitchFamily="34" charset="0"/>
                <a:ea typeface="Cambria" panose="02040503050406030204" pitchFamily="18" charset="0"/>
              </a:rPr>
              <a:t> se </a:t>
            </a:r>
            <a:r>
              <a:rPr lang="en-US" sz="1200" b="1" dirty="0" err="1">
                <a:solidFill>
                  <a:srgbClr val="002060"/>
                </a:solidFill>
                <a:latin typeface="Trebuchet MS" panose="020B0603020202020204" pitchFamily="34" charset="0"/>
                <a:ea typeface="Cambria" panose="02040503050406030204" pitchFamily="18" charset="0"/>
              </a:rPr>
              <a:t>vor</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executa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urmatoarele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lucrari</a:t>
            </a:r>
            <a:r>
              <a:rPr lang="en-US" sz="1200" b="1" dirty="0">
                <a:solidFill>
                  <a:srgbClr val="002060"/>
                </a:solidFill>
                <a:latin typeface="Trebuchet MS" panose="020B0603020202020204" pitchFamily="34" charset="0"/>
                <a:ea typeface="Cambria" panose="02040503050406030204" pitchFamily="18" charset="0"/>
              </a:rPr>
              <a:t>:</a:t>
            </a:r>
          </a:p>
          <a:p>
            <a:pPr marL="285750" indent="-285750">
              <a:spcAft>
                <a:spcPts val="1200"/>
              </a:spcAft>
              <a:buFontTx/>
              <a:buChar char="-"/>
            </a:pPr>
            <a:r>
              <a:rPr lang="en-US" sz="1200" b="1" dirty="0" err="1">
                <a:solidFill>
                  <a:srgbClr val="002060"/>
                </a:solidFill>
                <a:latin typeface="Trebuchet MS" panose="020B0603020202020204" pitchFamily="34" charset="0"/>
                <a:ea typeface="Cambria" panose="02040503050406030204" pitchFamily="18" charset="0"/>
              </a:rPr>
              <a:t>lucrări</a:t>
            </a:r>
            <a:r>
              <a:rPr lang="en-US" sz="1200" b="1" dirty="0">
                <a:solidFill>
                  <a:srgbClr val="002060"/>
                </a:solidFill>
                <a:latin typeface="Trebuchet MS" panose="020B0603020202020204" pitchFamily="34" charset="0"/>
                <a:ea typeface="Cambria" panose="02040503050406030204" pitchFamily="18" charset="0"/>
              </a:rPr>
              <a:t> de </a:t>
            </a:r>
            <a:r>
              <a:rPr lang="en-US" sz="1200" b="1" dirty="0" err="1">
                <a:solidFill>
                  <a:srgbClr val="002060"/>
                </a:solidFill>
                <a:latin typeface="Trebuchet MS" panose="020B0603020202020204" pitchFamily="34" charset="0"/>
                <a:ea typeface="Cambria" panose="02040503050406030204" pitchFamily="18" charset="0"/>
              </a:rPr>
              <a:t>curățare</a:t>
            </a:r>
            <a:r>
              <a:rPr lang="en-US" sz="1200" b="1" dirty="0">
                <a:solidFill>
                  <a:srgbClr val="002060"/>
                </a:solidFill>
                <a:latin typeface="Trebuchet MS" panose="020B0603020202020204" pitchFamily="34" charset="0"/>
                <a:ea typeface="Cambria" panose="02040503050406030204" pitchFamily="18" charset="0"/>
              </a:rPr>
              <a:t> a </a:t>
            </a:r>
            <a:r>
              <a:rPr lang="en-US" sz="1200" b="1" dirty="0" err="1">
                <a:solidFill>
                  <a:srgbClr val="002060"/>
                </a:solidFill>
                <a:latin typeface="Trebuchet MS" panose="020B0603020202020204" pitchFamily="34" charset="0"/>
                <a:ea typeface="Cambria" panose="02040503050406030204" pitchFamily="18" charset="0"/>
              </a:rPr>
              <a:t>zonelor</a:t>
            </a:r>
            <a:r>
              <a:rPr lang="en-US" sz="1200" b="1" dirty="0">
                <a:solidFill>
                  <a:srgbClr val="002060"/>
                </a:solidFill>
                <a:latin typeface="Trebuchet MS" panose="020B0603020202020204" pitchFamily="34" charset="0"/>
                <a:ea typeface="Cambria" panose="02040503050406030204" pitchFamily="18" charset="0"/>
              </a:rPr>
              <a:t> cu </a:t>
            </a:r>
            <a:r>
              <a:rPr lang="en-US" sz="1200" b="1" dirty="0" err="1">
                <a:solidFill>
                  <a:srgbClr val="002060"/>
                </a:solidFill>
                <a:latin typeface="Trebuchet MS" panose="020B0603020202020204" pitchFamily="34" charset="0"/>
                <a:ea typeface="Cambria" panose="02040503050406030204" pitchFamily="18" charset="0"/>
              </a:rPr>
              <a:t>rosturi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degradate</a:t>
            </a:r>
            <a:r>
              <a:rPr lang="en-US" sz="1200" b="1" dirty="0">
                <a:solidFill>
                  <a:srgbClr val="002060"/>
                </a:solidFill>
                <a:latin typeface="Trebuchet MS" panose="020B0603020202020204" pitchFamily="34" charset="0"/>
                <a:ea typeface="Cambria" panose="02040503050406030204" pitchFamily="18" charset="0"/>
              </a:rPr>
              <a:t>, de </a:t>
            </a:r>
            <a:r>
              <a:rPr lang="en-US" sz="1200" b="1" dirty="0" err="1">
                <a:solidFill>
                  <a:srgbClr val="002060"/>
                </a:solidFill>
                <a:latin typeface="Trebuchet MS" panose="020B0603020202020204" pitchFamily="34" charset="0"/>
                <a:ea typeface="Cambria" panose="02040503050406030204" pitchFamily="18" charset="0"/>
              </a:rPr>
              <a:t>mortarul</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desprins</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sau</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fisurat</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dintre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moloanele</a:t>
            </a:r>
            <a:r>
              <a:rPr lang="en-US" sz="1200" b="1" dirty="0">
                <a:solidFill>
                  <a:srgbClr val="002060"/>
                </a:solidFill>
                <a:latin typeface="Trebuchet MS" panose="020B0603020202020204" pitchFamily="34" charset="0"/>
                <a:ea typeface="Cambria" panose="02040503050406030204" pitchFamily="18" charset="0"/>
              </a:rPr>
              <a:t> de </a:t>
            </a:r>
            <a:r>
              <a:rPr lang="en-US" sz="1200" b="1" dirty="0" err="1">
                <a:solidFill>
                  <a:srgbClr val="002060"/>
                </a:solidFill>
                <a:latin typeface="Trebuchet MS" panose="020B0603020202020204" pitchFamily="34" charset="0"/>
                <a:ea typeface="Cambria" panose="02040503050406030204" pitchFamily="18" charset="0"/>
              </a:rPr>
              <a:t>piatră</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spartă</a:t>
            </a:r>
            <a:r>
              <a:rPr lang="en-US" sz="1200" b="1" dirty="0">
                <a:solidFill>
                  <a:srgbClr val="002060"/>
                </a:solidFill>
                <a:latin typeface="Trebuchet MS" panose="020B0603020202020204" pitchFamily="34" charset="0"/>
                <a:ea typeface="Cambria" panose="02040503050406030204" pitchFamily="18" charset="0"/>
              </a:rPr>
              <a:t>;</a:t>
            </a:r>
          </a:p>
          <a:p>
            <a:pPr marL="285750" indent="-285750">
              <a:spcAft>
                <a:spcPts val="1200"/>
              </a:spcAft>
              <a:buFontTx/>
              <a:buChar char="-"/>
            </a:pPr>
            <a:r>
              <a:rPr lang="en-US" sz="1200" b="1" dirty="0" err="1">
                <a:solidFill>
                  <a:srgbClr val="002060"/>
                </a:solidFill>
                <a:latin typeface="Trebuchet MS" panose="020B0603020202020204" pitchFamily="34" charset="0"/>
                <a:ea typeface="Cambria" panose="02040503050406030204" pitchFamily="18" charset="0"/>
              </a:rPr>
              <a:t>introducerea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unor</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barbacane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realizate</a:t>
            </a:r>
            <a:r>
              <a:rPr lang="en-US" sz="1200" b="1" dirty="0">
                <a:solidFill>
                  <a:srgbClr val="002060"/>
                </a:solidFill>
                <a:latin typeface="Trebuchet MS" panose="020B0603020202020204" pitchFamily="34" charset="0"/>
                <a:ea typeface="Cambria" panose="02040503050406030204" pitchFamily="18" charset="0"/>
              </a:rPr>
              <a:t> din </a:t>
            </a:r>
            <a:r>
              <a:rPr lang="en-US" sz="1200" b="1" dirty="0" err="1">
                <a:solidFill>
                  <a:srgbClr val="002060"/>
                </a:solidFill>
                <a:latin typeface="Trebuchet MS" panose="020B0603020202020204" pitchFamily="34" charset="0"/>
                <a:ea typeface="Cambria" panose="02040503050406030204" pitchFamily="18" charset="0"/>
              </a:rPr>
              <a:t>tuburi</a:t>
            </a:r>
            <a:r>
              <a:rPr lang="en-US" sz="1200" b="1" dirty="0">
                <a:solidFill>
                  <a:srgbClr val="002060"/>
                </a:solidFill>
                <a:latin typeface="Trebuchet MS" panose="020B0603020202020204" pitchFamily="34" charset="0"/>
                <a:ea typeface="Cambria" panose="02040503050406030204" pitchFamily="18" charset="0"/>
              </a:rPr>
              <a:t> PVC cu </a:t>
            </a:r>
            <a:r>
              <a:rPr lang="en-US" sz="1200" b="1" dirty="0" err="1">
                <a:solidFill>
                  <a:srgbClr val="002060"/>
                </a:solidFill>
                <a:latin typeface="Trebuchet MS" panose="020B0603020202020204" pitchFamily="34" charset="0"/>
                <a:ea typeface="Cambria" panose="02040503050406030204" pitchFamily="18" charset="0"/>
              </a:rPr>
              <a:t>diametrul</a:t>
            </a:r>
            <a:r>
              <a:rPr lang="en-US" sz="1200" b="1" dirty="0">
                <a:solidFill>
                  <a:srgbClr val="002060"/>
                </a:solidFill>
                <a:latin typeface="Trebuchet MS" panose="020B0603020202020204" pitchFamily="34" charset="0"/>
                <a:ea typeface="Cambria" panose="02040503050406030204" pitchFamily="18" charset="0"/>
              </a:rPr>
              <a:t> de 50 mm </a:t>
            </a:r>
            <a:r>
              <a:rPr lang="en-US" sz="1200" b="1" dirty="0" err="1">
                <a:solidFill>
                  <a:srgbClr val="002060"/>
                </a:solidFill>
                <a:latin typeface="Trebuchet MS" panose="020B0603020202020204" pitchFamily="34" charset="0"/>
                <a:ea typeface="Cambria" panose="02040503050406030204" pitchFamily="18" charset="0"/>
              </a:rPr>
              <a:t>învelite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în</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geotextil</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trei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rânduri</a:t>
            </a:r>
            <a:r>
              <a:rPr lang="en-US" sz="1200" b="1" dirty="0">
                <a:solidFill>
                  <a:srgbClr val="002060"/>
                </a:solidFill>
                <a:latin typeface="Trebuchet MS" panose="020B0603020202020204" pitchFamily="34" charset="0"/>
                <a:ea typeface="Cambria" panose="02040503050406030204" pitchFamily="18" charset="0"/>
              </a:rPr>
              <a:t> la interval de 2.0  m </a:t>
            </a:r>
            <a:r>
              <a:rPr lang="en-US" sz="1200" b="1" dirty="0" err="1">
                <a:solidFill>
                  <a:srgbClr val="002060"/>
                </a:solidFill>
                <a:latin typeface="Trebuchet MS" panose="020B0603020202020204" pitchFamily="34" charset="0"/>
                <a:ea typeface="Cambria" panose="02040503050406030204" pitchFamily="18" charset="0"/>
              </a:rPr>
              <a:t>pe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orizontală</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în</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șah</a:t>
            </a:r>
            <a:r>
              <a:rPr lang="en-US" sz="1200" b="1" dirty="0">
                <a:solidFill>
                  <a:srgbClr val="002060"/>
                </a:solidFill>
                <a:latin typeface="Trebuchet MS" panose="020B0603020202020204" pitchFamily="34" charset="0"/>
                <a:ea typeface="Cambria" panose="02040503050406030204" pitchFamily="18" charset="0"/>
              </a:rPr>
              <a:t>;</a:t>
            </a:r>
          </a:p>
          <a:p>
            <a:pPr marL="285750" indent="-285750">
              <a:spcAft>
                <a:spcPts val="1200"/>
              </a:spcAft>
              <a:buFontTx/>
              <a:buChar char="-"/>
            </a:pPr>
            <a:r>
              <a:rPr lang="en-US" sz="1200" b="1" dirty="0" err="1">
                <a:solidFill>
                  <a:srgbClr val="002060"/>
                </a:solidFill>
                <a:latin typeface="Trebuchet MS" panose="020B0603020202020204" pitchFamily="34" charset="0"/>
                <a:ea typeface="Cambria" panose="02040503050406030204" pitchFamily="18" charset="0"/>
              </a:rPr>
              <a:t>elementele</a:t>
            </a:r>
            <a:r>
              <a:rPr lang="en-US" sz="1200" b="1" dirty="0">
                <a:solidFill>
                  <a:srgbClr val="002060"/>
                </a:solidFill>
                <a:latin typeface="Trebuchet MS" panose="020B0603020202020204" pitchFamily="34" charset="0"/>
                <a:ea typeface="Cambria" panose="02040503050406030204" pitchFamily="18" charset="0"/>
              </a:rPr>
              <a:t> de </a:t>
            </a:r>
            <a:r>
              <a:rPr lang="en-US" sz="1200" b="1" dirty="0" err="1">
                <a:solidFill>
                  <a:srgbClr val="002060"/>
                </a:solidFill>
                <a:latin typeface="Trebuchet MS" panose="020B0603020202020204" pitchFamily="34" charset="0"/>
                <a:ea typeface="Cambria" panose="02040503050406030204" pitchFamily="18" charset="0"/>
              </a:rPr>
              <a:t>coronament</a:t>
            </a:r>
            <a:r>
              <a:rPr lang="en-US" sz="1200" b="1" dirty="0">
                <a:solidFill>
                  <a:srgbClr val="002060"/>
                </a:solidFill>
                <a:latin typeface="Trebuchet MS" panose="020B0603020202020204" pitchFamily="34" charset="0"/>
                <a:ea typeface="Cambria" panose="02040503050406030204" pitchFamily="18" charset="0"/>
              </a:rPr>
              <a:t> se </a:t>
            </a:r>
            <a:r>
              <a:rPr lang="en-US" sz="1200" b="1" dirty="0" err="1">
                <a:solidFill>
                  <a:srgbClr val="002060"/>
                </a:solidFill>
                <a:latin typeface="Trebuchet MS" panose="020B0603020202020204" pitchFamily="34" charset="0"/>
                <a:ea typeface="Cambria" panose="02040503050406030204" pitchFamily="18" charset="0"/>
              </a:rPr>
              <a:t>vor</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reașeza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și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consolida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în</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cadrul</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lucrării</a:t>
            </a:r>
            <a:r>
              <a:rPr lang="en-US" sz="1200" b="1" dirty="0">
                <a:solidFill>
                  <a:srgbClr val="002060"/>
                </a:solidFill>
                <a:latin typeface="Trebuchet MS" panose="020B0603020202020204" pitchFamily="34" charset="0"/>
                <a:ea typeface="Cambria" panose="02040503050406030204" pitchFamily="18" charset="0"/>
              </a:rPr>
              <a:t> de </a:t>
            </a:r>
            <a:r>
              <a:rPr lang="en-US" sz="1200" b="1" dirty="0" err="1">
                <a:solidFill>
                  <a:srgbClr val="002060"/>
                </a:solidFill>
                <a:latin typeface="Trebuchet MS" panose="020B0603020202020204" pitchFamily="34" charset="0"/>
                <a:ea typeface="Cambria" panose="02040503050406030204" pitchFamily="18" charset="0"/>
              </a:rPr>
              <a:t>reabilitare</a:t>
            </a:r>
            <a:r>
              <a:rPr lang="en-US" sz="1200" b="1" dirty="0">
                <a:solidFill>
                  <a:srgbClr val="002060"/>
                </a:solidFill>
                <a:latin typeface="Trebuchet MS" panose="020B0603020202020204" pitchFamily="34" charset="0"/>
                <a:ea typeface="Cambria" panose="02040503050406030204" pitchFamily="18" charset="0"/>
              </a:rPr>
              <a:t>;</a:t>
            </a:r>
          </a:p>
          <a:p>
            <a:pPr marL="285750" indent="-285750">
              <a:spcAft>
                <a:spcPts val="1200"/>
              </a:spcAft>
              <a:buFontTx/>
              <a:buChar char="-"/>
            </a:pPr>
            <a:r>
              <a:rPr lang="en-US" sz="1200" b="1" dirty="0" err="1">
                <a:solidFill>
                  <a:srgbClr val="002060"/>
                </a:solidFill>
                <a:latin typeface="Trebuchet MS" panose="020B0603020202020204" pitchFamily="34" charset="0"/>
                <a:ea typeface="Cambria" panose="02040503050406030204" pitchFamily="18" charset="0"/>
              </a:rPr>
              <a:t>În</a:t>
            </a:r>
            <a:r>
              <a:rPr lang="en-US" sz="1200" b="1" dirty="0">
                <a:solidFill>
                  <a:srgbClr val="002060"/>
                </a:solidFill>
                <a:latin typeface="Trebuchet MS" panose="020B0603020202020204" pitchFamily="34" charset="0"/>
                <a:ea typeface="Cambria" panose="02040503050406030204" pitchFamily="18" charset="0"/>
              </a:rPr>
              <a:t> zona de la </a:t>
            </a:r>
            <a:r>
              <a:rPr lang="en-US" sz="1200" b="1" dirty="0" err="1">
                <a:solidFill>
                  <a:srgbClr val="002060"/>
                </a:solidFill>
                <a:latin typeface="Trebuchet MS" panose="020B0603020202020204" pitchFamily="34" charset="0"/>
                <a:ea typeface="Cambria" panose="02040503050406030204" pitchFamily="18" charset="0"/>
              </a:rPr>
              <a:t>baza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molului</a:t>
            </a:r>
            <a:r>
              <a:rPr lang="en-US" sz="1200" b="1" dirty="0">
                <a:solidFill>
                  <a:srgbClr val="002060"/>
                </a:solidFill>
                <a:latin typeface="Trebuchet MS" panose="020B0603020202020204" pitchFamily="34" charset="0"/>
                <a:ea typeface="Cambria" panose="02040503050406030204" pitchFamily="18" charset="0"/>
              </a:rPr>
              <a:t>, se </a:t>
            </a:r>
            <a:r>
              <a:rPr lang="en-US" sz="1200" b="1" dirty="0" err="1">
                <a:solidFill>
                  <a:srgbClr val="002060"/>
                </a:solidFill>
                <a:latin typeface="Trebuchet MS" panose="020B0603020202020204" pitchFamily="34" charset="0"/>
                <a:ea typeface="Cambria" panose="02040503050406030204" pitchFamily="18" charset="0"/>
              </a:rPr>
              <a:t>va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efectua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consolidarea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zonei</a:t>
            </a:r>
            <a:r>
              <a:rPr lang="en-US" sz="1200" b="1" dirty="0">
                <a:solidFill>
                  <a:srgbClr val="002060"/>
                </a:solidFill>
                <a:latin typeface="Trebuchet MS" panose="020B0603020202020204" pitchFamily="34" charset="0"/>
                <a:ea typeface="Cambria" panose="02040503050406030204" pitchFamily="18" charset="0"/>
              </a:rPr>
              <a:t> cu </a:t>
            </a:r>
            <a:r>
              <a:rPr lang="en-US" sz="1200" b="1" dirty="0" err="1">
                <a:solidFill>
                  <a:srgbClr val="002060"/>
                </a:solidFill>
                <a:latin typeface="Trebuchet MS" panose="020B0603020202020204" pitchFamily="34" charset="0"/>
                <a:ea typeface="Cambria" panose="02040503050406030204" pitchFamily="18" charset="0"/>
              </a:rPr>
              <a:t>lungimea</a:t>
            </a:r>
            <a:r>
              <a:rPr lang="en-US" sz="1200" b="1" dirty="0">
                <a:solidFill>
                  <a:srgbClr val="002060"/>
                </a:solidFill>
                <a:latin typeface="Trebuchet MS" panose="020B0603020202020204" pitchFamily="34" charset="0"/>
                <a:ea typeface="Cambria" panose="02040503050406030204" pitchFamily="18" charset="0"/>
              </a:rPr>
              <a:t> de 25.0m </a:t>
            </a:r>
            <a:r>
              <a:rPr lang="en-US" sz="1200" b="1" dirty="0" err="1">
                <a:solidFill>
                  <a:srgbClr val="002060"/>
                </a:solidFill>
                <a:latin typeface="Trebuchet MS" panose="020B0603020202020204" pitchFamily="34" charset="0"/>
                <a:ea typeface="Cambria" panose="02040503050406030204" pitchFamily="18" charset="0"/>
              </a:rPr>
              <a:t>prin</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realizarea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unui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ansamblu</a:t>
            </a:r>
            <a:r>
              <a:rPr lang="en-US" sz="1200" b="1" dirty="0">
                <a:solidFill>
                  <a:srgbClr val="002060"/>
                </a:solidFill>
                <a:latin typeface="Trebuchet MS" panose="020B0603020202020204" pitchFamily="34" charset="0"/>
                <a:ea typeface="Cambria" panose="02040503050406030204" pitchFamily="18" charset="0"/>
              </a:rPr>
              <a:t> de 6 </a:t>
            </a:r>
            <a:r>
              <a:rPr lang="en-US" sz="1200" b="1" dirty="0" err="1">
                <a:solidFill>
                  <a:srgbClr val="002060"/>
                </a:solidFill>
                <a:latin typeface="Trebuchet MS" panose="020B0603020202020204" pitchFamily="34" charset="0"/>
                <a:ea typeface="Cambria" panose="02040503050406030204" pitchFamily="18" charset="0"/>
              </a:rPr>
              <a:t>coloane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forate</a:t>
            </a:r>
            <a:r>
              <a:rPr lang="en-US" sz="1200" b="1" dirty="0">
                <a:solidFill>
                  <a:srgbClr val="002060"/>
                </a:solidFill>
                <a:latin typeface="Trebuchet MS" panose="020B0603020202020204" pitchFamily="34" charset="0"/>
                <a:ea typeface="Cambria" panose="02040503050406030204" pitchFamily="18" charset="0"/>
              </a:rPr>
              <a:t> cu </a:t>
            </a:r>
            <a:r>
              <a:rPr lang="en-US" sz="1200" b="1" dirty="0" err="1">
                <a:solidFill>
                  <a:srgbClr val="002060"/>
                </a:solidFill>
                <a:latin typeface="Trebuchet MS" panose="020B0603020202020204" pitchFamily="34" charset="0"/>
                <a:ea typeface="Cambria" panose="02040503050406030204" pitchFamily="18" charset="0"/>
              </a:rPr>
              <a:t>diametrul</a:t>
            </a:r>
            <a:r>
              <a:rPr lang="en-US" sz="1200" b="1" dirty="0">
                <a:solidFill>
                  <a:srgbClr val="002060"/>
                </a:solidFill>
                <a:latin typeface="Trebuchet MS" panose="020B0603020202020204" pitchFamily="34" charset="0"/>
                <a:ea typeface="Cambria" panose="02040503050406030204" pitchFamily="18" charset="0"/>
              </a:rPr>
              <a:t> de 600mm </a:t>
            </a:r>
            <a:r>
              <a:rPr lang="en-US" sz="1200" b="1" dirty="0" err="1">
                <a:solidFill>
                  <a:srgbClr val="002060"/>
                </a:solidFill>
                <a:latin typeface="Trebuchet MS" panose="020B0603020202020204" pitchFamily="34" charset="0"/>
                <a:ea typeface="Cambria" panose="02040503050406030204" pitchFamily="18" charset="0"/>
              </a:rPr>
              <a:t>și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lungimea</a:t>
            </a:r>
            <a:r>
              <a:rPr lang="en-US" sz="1200" b="1" dirty="0">
                <a:solidFill>
                  <a:srgbClr val="002060"/>
                </a:solidFill>
                <a:latin typeface="Trebuchet MS" panose="020B0603020202020204" pitchFamily="34" charset="0"/>
                <a:ea typeface="Cambria" panose="02040503050406030204" pitchFamily="18" charset="0"/>
              </a:rPr>
              <a:t> de 23.0m, </a:t>
            </a:r>
            <a:r>
              <a:rPr lang="en-US" sz="1200" b="1" dirty="0" err="1">
                <a:solidFill>
                  <a:srgbClr val="002060"/>
                </a:solidFill>
                <a:latin typeface="Trebuchet MS" panose="020B0603020202020204" pitchFamily="34" charset="0"/>
                <a:ea typeface="Cambria" panose="02040503050406030204" pitchFamily="18" charset="0"/>
              </a:rPr>
              <a:t>solidarizate</a:t>
            </a:r>
            <a:r>
              <a:rPr lang="en-US" sz="1200" b="1" dirty="0">
                <a:solidFill>
                  <a:srgbClr val="002060"/>
                </a:solidFill>
                <a:latin typeface="Trebuchet MS" panose="020B0603020202020204" pitchFamily="34" charset="0"/>
                <a:ea typeface="Cambria" panose="02040503050406030204" pitchFamily="18" charset="0"/>
              </a:rPr>
              <a:t> cu </a:t>
            </a:r>
            <a:r>
              <a:rPr lang="en-US" sz="1200" b="1" dirty="0" err="1">
                <a:solidFill>
                  <a:srgbClr val="002060"/>
                </a:solidFill>
                <a:latin typeface="Trebuchet MS" panose="020B0603020202020204" pitchFamily="34" charset="0"/>
                <a:ea typeface="Cambria" panose="02040503050406030204" pitchFamily="18" charset="0"/>
              </a:rPr>
              <a:t>radier</a:t>
            </a:r>
            <a:r>
              <a:rPr lang="en-US" sz="1200" b="1" dirty="0">
                <a:solidFill>
                  <a:srgbClr val="002060"/>
                </a:solidFill>
                <a:latin typeface="Trebuchet MS" panose="020B0603020202020204" pitchFamily="34" charset="0"/>
                <a:ea typeface="Cambria" panose="02040503050406030204" pitchFamily="18" charset="0"/>
              </a:rPr>
              <a:t> de tip </a:t>
            </a:r>
            <a:r>
              <a:rPr lang="en-US" sz="1200" b="1" dirty="0" err="1">
                <a:solidFill>
                  <a:srgbClr val="002060"/>
                </a:solidFill>
                <a:latin typeface="Trebuchet MS" panose="020B0603020202020204" pitchFamily="34" charset="0"/>
                <a:ea typeface="Cambria" panose="02040503050406030204" pitchFamily="18" charset="0"/>
              </a:rPr>
              <a:t>grinda</a:t>
            </a:r>
            <a:r>
              <a:rPr lang="en-US" sz="1200" b="1" dirty="0">
                <a:solidFill>
                  <a:srgbClr val="002060"/>
                </a:solidFill>
                <a:latin typeface="Trebuchet MS" panose="020B0603020202020204" pitchFamily="34" charset="0"/>
                <a:ea typeface="Cambria" panose="02040503050406030204" pitchFamily="18" charset="0"/>
              </a:rPr>
              <a:t>, din </a:t>
            </a:r>
            <a:r>
              <a:rPr lang="en-US" sz="1200" b="1" dirty="0" err="1">
                <a:solidFill>
                  <a:srgbClr val="002060"/>
                </a:solidFill>
                <a:latin typeface="Trebuchet MS" panose="020B0603020202020204" pitchFamily="34" charset="0"/>
                <a:ea typeface="Cambria" panose="02040503050406030204" pitchFamily="18" charset="0"/>
              </a:rPr>
              <a:t>beton</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armat</a:t>
            </a:r>
            <a:r>
              <a:rPr lang="en-US" sz="1200" b="1" dirty="0">
                <a:solidFill>
                  <a:srgbClr val="002060"/>
                </a:solidFill>
                <a:latin typeface="Trebuchet MS" panose="020B0603020202020204" pitchFamily="34" charset="0"/>
                <a:ea typeface="Cambria" panose="02040503050406030204" pitchFamily="18" charset="0"/>
              </a:rPr>
              <a:t>, la </a:t>
            </a:r>
            <a:r>
              <a:rPr lang="en-US" sz="1200" b="1" dirty="0" err="1">
                <a:solidFill>
                  <a:srgbClr val="002060"/>
                </a:solidFill>
                <a:latin typeface="Trebuchet MS" panose="020B0603020202020204" pitchFamily="34" charset="0"/>
                <a:ea typeface="Cambria" panose="02040503050406030204" pitchFamily="18" charset="0"/>
              </a:rPr>
              <a:t>nivelul</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radierului</a:t>
            </a:r>
            <a:r>
              <a:rPr lang="en-US" sz="1200" b="1" dirty="0">
                <a:solidFill>
                  <a:srgbClr val="002060"/>
                </a:solidFill>
                <a:latin typeface="Trebuchet MS" panose="020B0603020202020204" pitchFamily="34" charset="0"/>
                <a:ea typeface="Cambria" panose="02040503050406030204" pitchFamily="18" charset="0"/>
              </a:rPr>
              <a:t> existent care </a:t>
            </a:r>
            <a:r>
              <a:rPr lang="en-US" sz="1200" b="1" dirty="0" err="1">
                <a:solidFill>
                  <a:srgbClr val="002060"/>
                </a:solidFill>
                <a:latin typeface="Trebuchet MS" panose="020B0603020202020204" pitchFamily="34" charset="0"/>
                <a:ea typeface="Cambria" panose="02040503050406030204" pitchFamily="18" charset="0"/>
              </a:rPr>
              <a:t>înglobează</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capetele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piloților</a:t>
            </a:r>
            <a:r>
              <a:rPr lang="en-US" sz="1200" b="1" dirty="0">
                <a:solidFill>
                  <a:srgbClr val="002060"/>
                </a:solidFill>
                <a:latin typeface="Trebuchet MS" panose="020B0603020202020204" pitchFamily="34" charset="0"/>
                <a:ea typeface="Cambria" panose="02040503050406030204" pitchFamily="18" charset="0"/>
              </a:rPr>
              <a:t> de </a:t>
            </a:r>
            <a:r>
              <a:rPr lang="en-US" sz="1200" b="1" dirty="0" err="1">
                <a:solidFill>
                  <a:srgbClr val="002060"/>
                </a:solidFill>
                <a:latin typeface="Trebuchet MS" panose="020B0603020202020204" pitchFamily="34" charset="0"/>
                <a:ea typeface="Cambria" panose="02040503050406030204" pitchFamily="18" charset="0"/>
              </a:rPr>
              <a:t>lemn</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precum</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și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refacerea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zidăriei</a:t>
            </a:r>
            <a:r>
              <a:rPr lang="en-US" sz="1200" b="1" dirty="0">
                <a:solidFill>
                  <a:srgbClr val="002060"/>
                </a:solidFill>
                <a:latin typeface="Trebuchet MS" panose="020B0603020202020204" pitchFamily="34" charset="0"/>
                <a:ea typeface="Cambria" panose="02040503050406030204" pitchFamily="18" charset="0"/>
              </a:rPr>
              <a:t> de </a:t>
            </a:r>
            <a:r>
              <a:rPr lang="en-US" sz="1200" b="1" dirty="0" err="1">
                <a:solidFill>
                  <a:srgbClr val="002060"/>
                </a:solidFill>
                <a:latin typeface="Trebuchet MS" panose="020B0603020202020204" pitchFamily="34" charset="0"/>
                <a:ea typeface="Cambria" panose="02040503050406030204" pitchFamily="18" charset="0"/>
              </a:rPr>
              <a:t>moloane</a:t>
            </a:r>
            <a:r>
              <a:rPr lang="en-US" sz="1200" b="1" dirty="0">
                <a:solidFill>
                  <a:srgbClr val="002060"/>
                </a:solidFill>
                <a:latin typeface="Trebuchet MS" panose="020B0603020202020204" pitchFamily="34" charset="0"/>
                <a:ea typeface="Cambria" panose="02040503050406030204" pitchFamily="18" charset="0"/>
              </a:rPr>
              <a:t> a </a:t>
            </a:r>
            <a:r>
              <a:rPr lang="en-US" sz="1200" b="1" dirty="0" err="1">
                <a:solidFill>
                  <a:srgbClr val="002060"/>
                </a:solidFill>
                <a:latin typeface="Trebuchet MS" panose="020B0603020202020204" pitchFamily="34" charset="0"/>
                <a:ea typeface="Cambria" panose="02040503050406030204" pitchFamily="18" charset="0"/>
              </a:rPr>
              <a:t>elevației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prin</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țesere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și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rostuire</a:t>
            </a:r>
            <a:r>
              <a:rPr lang="en-US" sz="1200" b="1" dirty="0">
                <a:solidFill>
                  <a:srgbClr val="002060"/>
                </a:solidFill>
                <a:latin typeface="Trebuchet MS" panose="020B0603020202020204" pitchFamily="34" charset="0"/>
                <a:ea typeface="Cambria" panose="02040503050406030204" pitchFamily="18" charset="0"/>
              </a:rPr>
              <a:t>.</a:t>
            </a:r>
          </a:p>
          <a:p>
            <a:pPr>
              <a:spcAft>
                <a:spcPts val="1200"/>
              </a:spcAft>
            </a:pPr>
            <a:r>
              <a:rPr lang="en-US" sz="1200" b="1" dirty="0">
                <a:solidFill>
                  <a:srgbClr val="002060"/>
                </a:solidFill>
                <a:latin typeface="Trebuchet MS" panose="020B0603020202020204" pitchFamily="34" charset="0"/>
                <a:ea typeface="Cambria" panose="02040503050406030204" pitchFamily="18" charset="0"/>
              </a:rPr>
              <a:t>La zona de </a:t>
            </a:r>
            <a:r>
              <a:rPr lang="en-US" sz="1200" b="1" dirty="0" err="1">
                <a:solidFill>
                  <a:srgbClr val="002060"/>
                </a:solidFill>
                <a:latin typeface="Trebuchet MS" panose="020B0603020202020204" pitchFamily="34" charset="0"/>
                <a:ea typeface="Cambria" panose="02040503050406030204" pitchFamily="18" charset="0"/>
              </a:rPr>
              <a:t>coronament</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și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platforma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molului</a:t>
            </a:r>
            <a:r>
              <a:rPr lang="en-US" sz="1200" b="1" dirty="0">
                <a:solidFill>
                  <a:srgbClr val="002060"/>
                </a:solidFill>
                <a:latin typeface="Trebuchet MS" panose="020B0603020202020204" pitchFamily="34" charset="0"/>
                <a:ea typeface="Cambria" panose="02040503050406030204" pitchFamily="18" charset="0"/>
              </a:rPr>
              <a:t> se </a:t>
            </a:r>
            <a:r>
              <a:rPr lang="en-US" sz="1200" b="1" dirty="0" err="1">
                <a:solidFill>
                  <a:srgbClr val="002060"/>
                </a:solidFill>
                <a:latin typeface="Trebuchet MS" panose="020B0603020202020204" pitchFamily="34" charset="0"/>
                <a:ea typeface="Cambria" panose="02040503050406030204" pitchFamily="18" charset="0"/>
              </a:rPr>
              <a:t>vor</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efectua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urmatoarele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lucrari</a:t>
            </a:r>
            <a:r>
              <a:rPr lang="en-US" sz="1200" b="1" dirty="0">
                <a:solidFill>
                  <a:srgbClr val="002060"/>
                </a:solidFill>
                <a:latin typeface="Trebuchet MS" panose="020B0603020202020204" pitchFamily="34" charset="0"/>
                <a:ea typeface="Cambria" panose="02040503050406030204" pitchFamily="18" charset="0"/>
              </a:rPr>
              <a:t>:</a:t>
            </a:r>
          </a:p>
          <a:p>
            <a:pPr marL="285750" indent="-285750">
              <a:spcAft>
                <a:spcPts val="1200"/>
              </a:spcAft>
              <a:buFontTx/>
              <a:buChar char="-"/>
            </a:pPr>
            <a:r>
              <a:rPr lang="en-US" sz="1200" b="1" dirty="0" err="1">
                <a:solidFill>
                  <a:srgbClr val="002060"/>
                </a:solidFill>
                <a:latin typeface="Trebuchet MS" panose="020B0603020202020204" pitchFamily="34" charset="0"/>
                <a:ea typeface="Cambria" panose="02040503050406030204" pitchFamily="18" charset="0"/>
              </a:rPr>
              <a:t>Lucrări</a:t>
            </a:r>
            <a:r>
              <a:rPr lang="en-US" sz="1200" b="1" dirty="0">
                <a:solidFill>
                  <a:srgbClr val="002060"/>
                </a:solidFill>
                <a:latin typeface="Trebuchet MS" panose="020B0603020202020204" pitchFamily="34" charset="0"/>
                <a:ea typeface="Cambria" panose="02040503050406030204" pitchFamily="18" charset="0"/>
              </a:rPr>
              <a:t> de </a:t>
            </a:r>
            <a:r>
              <a:rPr lang="en-US" sz="1200" b="1" dirty="0" err="1">
                <a:solidFill>
                  <a:srgbClr val="002060"/>
                </a:solidFill>
                <a:latin typeface="Trebuchet MS" panose="020B0603020202020204" pitchFamily="34" charset="0"/>
                <a:ea typeface="Cambria" panose="02040503050406030204" pitchFamily="18" charset="0"/>
              </a:rPr>
              <a:t>curățare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îndepărtarea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vegetației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dintre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tronsoane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și</a:t>
            </a:r>
            <a:r>
              <a:rPr lang="en-US" sz="1200" b="1" dirty="0">
                <a:solidFill>
                  <a:srgbClr val="002060"/>
                </a:solidFill>
                <a:latin typeface="Trebuchet MS" panose="020B0603020202020204" pitchFamily="34" charset="0"/>
                <a:ea typeface="Cambria" panose="02040503050406030204" pitchFamily="18" charset="0"/>
              </a:rPr>
              <a:t> din </a:t>
            </a:r>
            <a:r>
              <a:rPr lang="en-US" sz="1200" b="1" dirty="0" err="1">
                <a:solidFill>
                  <a:srgbClr val="002060"/>
                </a:solidFill>
                <a:latin typeface="Trebuchet MS" panose="020B0603020202020204" pitchFamily="34" charset="0"/>
                <a:ea typeface="Cambria" panose="02040503050406030204" pitchFamily="18" charset="0"/>
              </a:rPr>
              <a:t>ampriza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platformei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și</a:t>
            </a:r>
            <a:r>
              <a:rPr lang="en-US" sz="1200" b="1" dirty="0">
                <a:solidFill>
                  <a:srgbClr val="002060"/>
                </a:solidFill>
                <a:latin typeface="Trebuchet MS" panose="020B0603020202020204" pitchFamily="34" charset="0"/>
                <a:ea typeface="Cambria" panose="02040503050406030204" pitchFamily="18" charset="0"/>
              </a:rPr>
              <a:t> a </a:t>
            </a:r>
            <a:r>
              <a:rPr lang="en-US" sz="1200" b="1" dirty="0" err="1">
                <a:solidFill>
                  <a:srgbClr val="002060"/>
                </a:solidFill>
                <a:latin typeface="Trebuchet MS" panose="020B0603020202020204" pitchFamily="34" charset="0"/>
                <a:ea typeface="Cambria" panose="02040503050406030204" pitchFamily="18" charset="0"/>
              </a:rPr>
              <a:t>pavajului</a:t>
            </a:r>
            <a:r>
              <a:rPr lang="en-US" sz="1200" b="1" dirty="0">
                <a:solidFill>
                  <a:srgbClr val="002060"/>
                </a:solidFill>
                <a:latin typeface="Trebuchet MS" panose="020B0603020202020204" pitchFamily="34" charset="0"/>
                <a:ea typeface="Cambria" panose="02040503050406030204" pitchFamily="18" charset="0"/>
              </a:rPr>
              <a:t>;</a:t>
            </a:r>
          </a:p>
          <a:p>
            <a:pPr marL="285750" indent="-285750">
              <a:spcAft>
                <a:spcPts val="1200"/>
              </a:spcAft>
              <a:buFontTx/>
              <a:buChar char="-"/>
            </a:pPr>
            <a:r>
              <a:rPr lang="en-US" sz="1200" b="1" dirty="0" err="1">
                <a:solidFill>
                  <a:srgbClr val="002060"/>
                </a:solidFill>
                <a:latin typeface="Trebuchet MS" panose="020B0603020202020204" pitchFamily="34" charset="0"/>
                <a:ea typeface="Cambria" panose="02040503050406030204" pitchFamily="18" charset="0"/>
              </a:rPr>
              <a:t>Desfacerea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pavajului</a:t>
            </a:r>
            <a:r>
              <a:rPr lang="en-US" sz="1200" b="1" dirty="0">
                <a:solidFill>
                  <a:srgbClr val="002060"/>
                </a:solidFill>
                <a:latin typeface="Trebuchet MS" panose="020B0603020202020204" pitchFamily="34" charset="0"/>
                <a:ea typeface="Cambria" panose="02040503050406030204" pitchFamily="18" charset="0"/>
              </a:rPr>
              <a:t> actual al </a:t>
            </a:r>
            <a:r>
              <a:rPr lang="en-US" sz="1200" b="1" dirty="0" err="1">
                <a:solidFill>
                  <a:srgbClr val="002060"/>
                </a:solidFill>
                <a:latin typeface="Trebuchet MS" panose="020B0603020202020204" pitchFamily="34" charset="0"/>
                <a:ea typeface="Cambria" panose="02040503050406030204" pitchFamily="18" charset="0"/>
              </a:rPr>
              <a:t>platformei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execuția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unei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fundații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placa</a:t>
            </a:r>
            <a:r>
              <a:rPr lang="en-US" sz="1200" b="1" dirty="0">
                <a:solidFill>
                  <a:srgbClr val="002060"/>
                </a:solidFill>
                <a:latin typeface="Trebuchet MS" panose="020B0603020202020204" pitchFamily="34" charset="0"/>
                <a:ea typeface="Cambria" panose="02040503050406030204" pitchFamily="18" charset="0"/>
              </a:rPr>
              <a:t> din </a:t>
            </a:r>
            <a:r>
              <a:rPr lang="en-US" sz="1200" b="1" dirty="0" err="1">
                <a:solidFill>
                  <a:srgbClr val="002060"/>
                </a:solidFill>
                <a:latin typeface="Trebuchet MS" panose="020B0603020202020204" pitchFamily="34" charset="0"/>
                <a:ea typeface="Cambria" panose="02040503050406030204" pitchFamily="18" charset="0"/>
              </a:rPr>
              <a:t>beton</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armat</a:t>
            </a:r>
            <a:r>
              <a:rPr lang="en-US" sz="1200" b="1" dirty="0">
                <a:solidFill>
                  <a:srgbClr val="002060"/>
                </a:solidFill>
                <a:latin typeface="Trebuchet MS" panose="020B0603020202020204" pitchFamily="34" charset="0"/>
                <a:ea typeface="Cambria" panose="02040503050406030204" pitchFamily="18" charset="0"/>
              </a:rPr>
              <a:t> cu </a:t>
            </a:r>
            <a:r>
              <a:rPr lang="en-US" sz="1200" b="1" dirty="0" err="1">
                <a:solidFill>
                  <a:srgbClr val="002060"/>
                </a:solidFill>
                <a:latin typeface="Trebuchet MS" panose="020B0603020202020204" pitchFamily="34" charset="0"/>
                <a:ea typeface="Cambria" panose="02040503050406030204" pitchFamily="18" charset="0"/>
              </a:rPr>
              <a:t>panta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în</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acoperiș</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pe</a:t>
            </a:r>
            <a:r>
              <a:rPr lang="en-US" sz="1200" b="1" dirty="0">
                <a:solidFill>
                  <a:srgbClr val="002060"/>
                </a:solidFill>
                <a:latin typeface="Trebuchet MS" panose="020B0603020202020204" pitchFamily="34" charset="0"/>
                <a:ea typeface="Cambria" panose="02040503050406030204" pitchFamily="18" charset="0"/>
              </a:rPr>
              <a:t> care se </a:t>
            </a:r>
            <a:r>
              <a:rPr lang="en-US" sz="1200" b="1" dirty="0" err="1">
                <a:solidFill>
                  <a:srgbClr val="002060"/>
                </a:solidFill>
                <a:latin typeface="Trebuchet MS" panose="020B0603020202020204" pitchFamily="34" charset="0"/>
                <a:ea typeface="Cambria" panose="02040503050406030204" pitchFamily="18" charset="0"/>
              </a:rPr>
              <a:t>vor</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așeza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pavelele</a:t>
            </a:r>
            <a:r>
              <a:rPr lang="en-US" sz="1200" b="1" dirty="0">
                <a:solidFill>
                  <a:srgbClr val="002060"/>
                </a:solidFill>
                <a:latin typeface="Trebuchet MS" panose="020B0603020202020204" pitchFamily="34" charset="0"/>
                <a:ea typeface="Cambria" panose="02040503050406030204" pitchFamily="18" charset="0"/>
              </a:rPr>
              <a:t> recuperate </a:t>
            </a:r>
            <a:r>
              <a:rPr lang="en-US" sz="1200" b="1" dirty="0" err="1">
                <a:solidFill>
                  <a:srgbClr val="002060"/>
                </a:solidFill>
                <a:latin typeface="Trebuchet MS" panose="020B0603020202020204" pitchFamily="34" charset="0"/>
                <a:ea typeface="Cambria" panose="02040503050406030204" pitchFamily="18" charset="0"/>
              </a:rPr>
              <a:t>și</a:t>
            </a:r>
            <a:r>
              <a:rPr lang="en-US" sz="1200" b="1" dirty="0">
                <a:solidFill>
                  <a:srgbClr val="002060"/>
                </a:solidFill>
                <a:latin typeface="Trebuchet MS" panose="020B0603020202020204" pitchFamily="34" charset="0"/>
                <a:ea typeface="Cambria" panose="02040503050406030204" pitchFamily="18" charset="0"/>
              </a:rPr>
              <a:t> se </a:t>
            </a:r>
            <a:r>
              <a:rPr lang="en-US" sz="1200" b="1" dirty="0" err="1">
                <a:solidFill>
                  <a:srgbClr val="002060"/>
                </a:solidFill>
                <a:latin typeface="Trebuchet MS" panose="020B0603020202020204" pitchFamily="34" charset="0"/>
                <a:ea typeface="Cambria" panose="02040503050406030204" pitchFamily="18" charset="0"/>
              </a:rPr>
              <a:t>vor</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completa</a:t>
            </a:r>
            <a:r>
              <a:rPr lang="en-US" sz="1200" b="1" dirty="0">
                <a:solidFill>
                  <a:srgbClr val="002060"/>
                </a:solidFill>
                <a:latin typeface="Trebuchet MS" panose="020B0603020202020204" pitchFamily="34" charset="0"/>
                <a:ea typeface="Cambria" panose="02040503050406030204" pitchFamily="18" charset="0"/>
              </a:rPr>
              <a:t> cu </a:t>
            </a:r>
            <a:r>
              <a:rPr lang="en-US" sz="1200" b="1" dirty="0" err="1">
                <a:solidFill>
                  <a:srgbClr val="002060"/>
                </a:solidFill>
                <a:latin typeface="Trebuchet MS" panose="020B0603020202020204" pitchFamily="34" charset="0"/>
                <a:ea typeface="Cambria" panose="02040503050406030204" pitchFamily="18" charset="0"/>
              </a:rPr>
              <a:t>altele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similare</a:t>
            </a:r>
            <a:r>
              <a:rPr lang="en-US" sz="1200" b="1" dirty="0">
                <a:solidFill>
                  <a:srgbClr val="002060"/>
                </a:solidFill>
                <a:latin typeface="Trebuchet MS" panose="020B0603020202020204" pitchFamily="34" charset="0"/>
                <a:ea typeface="Cambria" panose="02040503050406030204" pitchFamily="18" charset="0"/>
              </a:rPr>
              <a:t>;</a:t>
            </a:r>
          </a:p>
          <a:p>
            <a:pPr marL="285750" indent="-285750">
              <a:spcAft>
                <a:spcPts val="1200"/>
              </a:spcAft>
              <a:buFontTx/>
              <a:buChar char="-"/>
            </a:pPr>
            <a:r>
              <a:rPr lang="en-US" sz="1200" b="1" dirty="0" err="1">
                <a:solidFill>
                  <a:srgbClr val="002060"/>
                </a:solidFill>
                <a:latin typeface="Trebuchet MS" panose="020B0603020202020204" pitchFamily="34" charset="0"/>
                <a:ea typeface="Cambria" panose="02040503050406030204" pitchFamily="18" charset="0"/>
              </a:rPr>
              <a:t>Rostuirea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pavelelor</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și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dalelor</a:t>
            </a:r>
            <a:r>
              <a:rPr lang="en-US" sz="1200" b="1" dirty="0">
                <a:solidFill>
                  <a:srgbClr val="002060"/>
                </a:solidFill>
                <a:latin typeface="Trebuchet MS" panose="020B0603020202020204" pitchFamily="34" charset="0"/>
                <a:ea typeface="Cambria" panose="02040503050406030204" pitchFamily="18" charset="0"/>
              </a:rPr>
              <a:t> de </a:t>
            </a:r>
            <a:r>
              <a:rPr lang="en-US" sz="1200" b="1" dirty="0" err="1">
                <a:solidFill>
                  <a:srgbClr val="002060"/>
                </a:solidFill>
                <a:latin typeface="Trebuchet MS" panose="020B0603020202020204" pitchFamily="34" charset="0"/>
                <a:ea typeface="Cambria" panose="02040503050406030204" pitchFamily="18" charset="0"/>
              </a:rPr>
              <a:t>coronament</a:t>
            </a:r>
            <a:r>
              <a:rPr lang="en-US" sz="1200" b="1" dirty="0">
                <a:solidFill>
                  <a:srgbClr val="002060"/>
                </a:solidFill>
                <a:latin typeface="Trebuchet MS" panose="020B0603020202020204" pitchFamily="34" charset="0"/>
                <a:ea typeface="Cambria" panose="02040503050406030204" pitchFamily="18" charset="0"/>
              </a:rPr>
              <a:t>;</a:t>
            </a:r>
          </a:p>
          <a:p>
            <a:pPr marL="285750" indent="-285750">
              <a:spcAft>
                <a:spcPts val="1200"/>
              </a:spcAft>
              <a:buFontTx/>
              <a:buChar char="-"/>
            </a:pPr>
            <a:r>
              <a:rPr lang="en-US" sz="1200" b="1" dirty="0" err="1">
                <a:solidFill>
                  <a:srgbClr val="002060"/>
                </a:solidFill>
                <a:latin typeface="Trebuchet MS" panose="020B0603020202020204" pitchFamily="34" charset="0"/>
                <a:ea typeface="Cambria" panose="02040503050406030204" pitchFamily="18" charset="0"/>
              </a:rPr>
              <a:t>Conservarea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bintelor</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existente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aflate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într</a:t>
            </a:r>
            <a:r>
              <a:rPr lang="en-US" sz="1200" b="1" dirty="0">
                <a:solidFill>
                  <a:srgbClr val="002060"/>
                </a:solidFill>
                <a:latin typeface="Trebuchet MS" panose="020B0603020202020204" pitchFamily="34" charset="0"/>
                <a:ea typeface="Cambria" panose="02040503050406030204" pitchFamily="18" charset="0"/>
              </a:rPr>
              <a:t>-o stare </a:t>
            </a:r>
            <a:r>
              <a:rPr lang="en-US" sz="1200" b="1" dirty="0" err="1">
                <a:solidFill>
                  <a:srgbClr val="002060"/>
                </a:solidFill>
                <a:latin typeface="Trebuchet MS" panose="020B0603020202020204" pitchFamily="34" charset="0"/>
                <a:ea typeface="Cambria" panose="02040503050406030204" pitchFamily="18" charset="0"/>
              </a:rPr>
              <a:t>relativ</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buna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necesitând</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doar</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revopsirea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lor</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Refacerea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stâlpului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dinspre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căpătui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aval</a:t>
            </a:r>
            <a:r>
              <a:rPr lang="en-US" sz="1200" b="1" dirty="0">
                <a:solidFill>
                  <a:srgbClr val="002060"/>
                </a:solidFill>
                <a:latin typeface="Trebuchet MS" panose="020B0603020202020204" pitchFamily="34" charset="0"/>
                <a:ea typeface="Cambria" panose="02040503050406030204" pitchFamily="18" charset="0"/>
              </a:rPr>
              <a:t> al </a:t>
            </a:r>
            <a:r>
              <a:rPr lang="en-US" sz="1200" b="1" dirty="0" err="1">
                <a:solidFill>
                  <a:srgbClr val="002060"/>
                </a:solidFill>
                <a:latin typeface="Trebuchet MS" panose="020B0603020202020204" pitchFamily="34" charset="0"/>
                <a:ea typeface="Cambria" panose="02040503050406030204" pitchFamily="18" charset="0"/>
              </a:rPr>
              <a:t>molului</a:t>
            </a:r>
            <a:r>
              <a:rPr lang="en-US" sz="1200" b="1" dirty="0">
                <a:solidFill>
                  <a:srgbClr val="002060"/>
                </a:solidFill>
                <a:latin typeface="Trebuchet MS" panose="020B0603020202020204" pitchFamily="34" charset="0"/>
                <a:ea typeface="Cambria" panose="02040503050406030204" pitchFamily="18" charset="0"/>
              </a:rPr>
              <a:t> + </a:t>
            </a:r>
            <a:r>
              <a:rPr lang="en-US" sz="1200" b="1" dirty="0" err="1">
                <a:solidFill>
                  <a:srgbClr val="002060"/>
                </a:solidFill>
                <a:latin typeface="Trebuchet MS" panose="020B0603020202020204" pitchFamily="34" charset="0"/>
                <a:ea typeface="Cambria" panose="02040503050406030204" pitchFamily="18" charset="0"/>
              </a:rPr>
              <a:t>montaj</a:t>
            </a:r>
            <a:r>
              <a:rPr lang="en-US" sz="1200" b="1" dirty="0">
                <a:solidFill>
                  <a:srgbClr val="002060"/>
                </a:solidFill>
                <a:latin typeface="Trebuchet MS" panose="020B0603020202020204" pitchFamily="34" charset="0"/>
                <a:ea typeface="Cambria" panose="02040503050406030204" pitchFamily="18" charset="0"/>
              </a:rPr>
              <a:t> far;</a:t>
            </a:r>
          </a:p>
          <a:p>
            <a:pPr marL="285750" indent="-285750">
              <a:spcAft>
                <a:spcPts val="1200"/>
              </a:spcAft>
              <a:buFontTx/>
              <a:buChar char="-"/>
            </a:pPr>
            <a:r>
              <a:rPr lang="en-US" sz="1200" b="1" dirty="0" err="1">
                <a:solidFill>
                  <a:srgbClr val="002060"/>
                </a:solidFill>
                <a:latin typeface="Trebuchet MS" panose="020B0603020202020204" pitchFamily="34" charset="0"/>
                <a:ea typeface="Cambria" panose="02040503050406030204" pitchFamily="18" charset="0"/>
              </a:rPr>
              <a:t>Realizarea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unei</a:t>
            </a:r>
            <a:r>
              <a:rPr lang="en-US" sz="1200" b="1" dirty="0">
                <a:solidFill>
                  <a:srgbClr val="002060"/>
                </a:solidFill>
                <a:latin typeface="Trebuchet MS" panose="020B0603020202020204" pitchFamily="34" charset="0"/>
                <a:ea typeface="Cambria" panose="02040503050406030204" pitchFamily="18" charset="0"/>
              </a:rPr>
              <a:t> balustrade </a:t>
            </a:r>
            <a:r>
              <a:rPr lang="en-US" sz="1200" b="1" dirty="0" err="1">
                <a:solidFill>
                  <a:srgbClr val="002060"/>
                </a:solidFill>
                <a:latin typeface="Trebuchet MS" panose="020B0603020202020204" pitchFamily="34" charset="0"/>
                <a:ea typeface="Cambria" panose="02040503050406030204" pitchFamily="18" charset="0"/>
              </a:rPr>
              <a:t>pietonale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pe</a:t>
            </a:r>
            <a:r>
              <a:rPr lang="en-US" sz="1200" b="1" dirty="0">
                <a:solidFill>
                  <a:srgbClr val="002060"/>
                </a:solidFill>
                <a:latin typeface="Trebuchet MS" panose="020B0603020202020204" pitchFamily="34" charset="0"/>
                <a:ea typeface="Cambria" panose="02040503050406030204" pitchFamily="18" charset="0"/>
              </a:rPr>
              <a:t> zona </a:t>
            </a:r>
            <a:r>
              <a:rPr lang="en-US" sz="1200" b="1" dirty="0" err="1">
                <a:solidFill>
                  <a:srgbClr val="002060"/>
                </a:solidFill>
                <a:latin typeface="Trebuchet MS" panose="020B0603020202020204" pitchFamily="34" charset="0"/>
                <a:ea typeface="Cambria" panose="02040503050406030204" pitchFamily="18" charset="0"/>
              </a:rPr>
              <a:t>îngusta</a:t>
            </a:r>
            <a:r>
              <a:rPr lang="en-US" sz="1200" b="1" dirty="0">
                <a:solidFill>
                  <a:srgbClr val="002060"/>
                </a:solidFill>
                <a:latin typeface="Trebuchet MS" panose="020B0603020202020204" pitchFamily="34" charset="0"/>
                <a:ea typeface="Cambria" panose="02040503050406030204" pitchFamily="18" charset="0"/>
              </a:rPr>
              <a:t> a </a:t>
            </a:r>
            <a:r>
              <a:rPr lang="en-US" sz="1200" b="1" dirty="0" err="1">
                <a:solidFill>
                  <a:srgbClr val="002060"/>
                </a:solidFill>
                <a:latin typeface="Trebuchet MS" panose="020B0603020202020204" pitchFamily="34" charset="0"/>
                <a:ea typeface="Cambria" panose="02040503050406030204" pitchFamily="18" charset="0"/>
              </a:rPr>
              <a:t>molului</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pe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latura</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dinspre</a:t>
            </a:r>
            <a:r>
              <a:rPr lang="en-US" sz="1200" b="1" dirty="0">
                <a:solidFill>
                  <a:srgbClr val="002060"/>
                </a:solidFill>
                <a:latin typeface="Trebuchet MS" panose="020B0603020202020204" pitchFamily="34" charset="0"/>
                <a:ea typeface="Cambria" panose="02040503050406030204" pitchFamily="18" charset="0"/>
              </a:rPr>
              <a:t> </a:t>
            </a:r>
            <a:r>
              <a:rPr lang="en-US" sz="1200" b="1" dirty="0" err="1">
                <a:solidFill>
                  <a:srgbClr val="002060"/>
                </a:solidFill>
                <a:latin typeface="Trebuchet MS" panose="020B0603020202020204" pitchFamily="34" charset="0"/>
                <a:ea typeface="Cambria" panose="02040503050406030204" pitchFamily="18" charset="0"/>
              </a:rPr>
              <a:t>bazin</a:t>
            </a:r>
            <a:r>
              <a:rPr lang="en-US" sz="1200" b="1" dirty="0">
                <a:solidFill>
                  <a:srgbClr val="002060"/>
                </a:solidFill>
                <a:latin typeface="Trebuchet MS" panose="020B0603020202020204" pitchFamily="34" charset="0"/>
                <a:ea typeface="Cambria" panose="02040503050406030204" pitchFamily="18" charset="0"/>
              </a:rPr>
              <a:t>.</a:t>
            </a:r>
          </a:p>
          <a:p>
            <a:pPr lvl="0" algn="just">
              <a:spcAft>
                <a:spcPts val="1200"/>
              </a:spcAft>
            </a:pPr>
            <a:r>
              <a:rPr lang="ro-RO" sz="1300" dirty="0">
                <a:solidFill>
                  <a:srgbClr val="002060"/>
                </a:solidFill>
                <a:latin typeface="Trebuchet MS" panose="020B0603020202020204" pitchFamily="34" charset="0"/>
                <a:ea typeface="Cambria" panose="02040503050406030204" pitchFamily="18" charset="0"/>
              </a:rPr>
              <a:t>În jurul Molului, pe zona de combi-wall, conform Cerinței Beneficiarului, sunt prevăzute lucrări de dragaje, care vor permite atingerea adancimii de -7.50m langa combi-wall</a:t>
            </a:r>
            <a:r>
              <a:rPr lang="en-US" sz="1300" dirty="0">
                <a:solidFill>
                  <a:srgbClr val="002060"/>
                </a:solidFill>
                <a:latin typeface="Trebuchet MS" panose="020B0603020202020204" pitchFamily="34" charset="0"/>
                <a:ea typeface="Cambria" panose="02040503050406030204" pitchFamily="18" charset="0"/>
              </a:rPr>
              <a:t>;</a:t>
            </a:r>
          </a:p>
          <a:p>
            <a:pPr marL="285750" lvl="0" indent="-285750" algn="just">
              <a:buFont typeface="Arial" panose="020B0604020202020204" pitchFamily="34" charset="0"/>
              <a:buChar char="•"/>
            </a:pPr>
            <a:endParaRPr lang="it-IT" sz="1300" dirty="0">
              <a:latin typeface="Times New Roman" panose="02020603050405020304" pitchFamily="18" charset="0"/>
              <a:ea typeface="Times New Roman" panose="02020603050405020304" pitchFamily="18" charset="0"/>
            </a:endParaRPr>
          </a:p>
        </p:txBody>
      </p:sp>
      <p:sp>
        <p:nvSpPr>
          <p:cNvPr id="9" name="Rectangle 8"/>
          <p:cNvSpPr/>
          <p:nvPr/>
        </p:nvSpPr>
        <p:spPr>
          <a:xfrm>
            <a:off x="278172" y="1416603"/>
            <a:ext cx="4186531" cy="646331"/>
          </a:xfrm>
          <a:prstGeom prst="rect">
            <a:avLst/>
          </a:prstGeom>
        </p:spPr>
        <p:txBody>
          <a:bodyPr wrap="none">
            <a:spAutoFit/>
          </a:bodyPr>
          <a:lstStyle/>
          <a:p>
            <a:r>
              <a:rPr lang="it-IT" b="1" dirty="0">
                <a:solidFill>
                  <a:srgbClr val="002060"/>
                </a:solidFill>
                <a:latin typeface="Trebuchet MS" panose="020B0603020202020204" pitchFamily="34" charset="0"/>
                <a:ea typeface="Calibri" panose="020F0502020204030204" pitchFamily="34" charset="0"/>
                <a:cs typeface="Calibri" panose="020F0502020204030204" pitchFamily="34" charset="0"/>
              </a:rPr>
              <a:t>Mol de dirijare – intrare în bazin </a:t>
            </a:r>
          </a:p>
          <a:p>
            <a:r>
              <a:rPr lang="it-IT" b="1" dirty="0">
                <a:solidFill>
                  <a:srgbClr val="002060"/>
                </a:solidFill>
                <a:latin typeface="Trebuchet MS" panose="020B0603020202020204" pitchFamily="34" charset="0"/>
                <a:ea typeface="Calibri" panose="020F0502020204030204" pitchFamily="34" charset="0"/>
                <a:cs typeface="Calibri" panose="020F0502020204030204" pitchFamily="34" charset="0"/>
              </a:rPr>
              <a:t>(90 ml si 30 m lungime de racordare)</a:t>
            </a:r>
            <a:endPar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endParaRPr>
          </a:p>
        </p:txBody>
      </p:sp>
      <p:pic>
        <p:nvPicPr>
          <p:cNvPr id="10" name="Picture 9" descr="Diagram&#10;&#10;Description automatically generated"/>
          <p:cNvPicPr/>
          <p:nvPr/>
        </p:nvPicPr>
        <p:blipFill rotWithShape="1">
          <a:blip r:embed="rId5">
            <a:extLst>
              <a:ext uri="{28A0092B-C50C-407E-A947-70E740481C1C}">
                <a14:useLocalDpi xmlns:a14="http://schemas.microsoft.com/office/drawing/2010/main" val="0"/>
              </a:ext>
            </a:extLst>
          </a:blip>
          <a:srcRect l="32519" t="1489"/>
          <a:stretch/>
        </p:blipFill>
        <p:spPr>
          <a:xfrm>
            <a:off x="278172" y="2062934"/>
            <a:ext cx="3563266" cy="4045231"/>
          </a:xfrm>
          <a:prstGeom prst="rect">
            <a:avLst/>
          </a:prstGeom>
        </p:spPr>
      </p:pic>
    </p:spTree>
    <p:extLst>
      <p:ext uri="{BB962C8B-B14F-4D97-AF65-F5344CB8AC3E}">
        <p14:creationId xmlns:p14="http://schemas.microsoft.com/office/powerpoint/2010/main" val="2245173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4" name="Picture 3"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182879" y="6356332"/>
            <a:ext cx="11907257" cy="307777"/>
          </a:xfrm>
          <a:prstGeom prst="rect">
            <a:avLst/>
          </a:prstGeom>
        </p:spPr>
        <p:txBody>
          <a:bodyPr wrap="square">
            <a:spAutoFit/>
          </a:bodyPr>
          <a:lstStyle/>
          <a:p>
            <a:pPr algn="ctr"/>
            <a:r>
              <a:rPr lang="ro-RO" sz="1400" b="1" i="1" dirty="0">
                <a:solidFill>
                  <a:srgbClr val="002060"/>
                </a:solidFill>
                <a:latin typeface="Trebuchet MS" panose="020B0603020202020204" pitchFamily="34" charset="0"/>
              </a:rPr>
              <a:t>Pr</a:t>
            </a:r>
            <a:r>
              <a:rPr lang="en-US" sz="1400" b="1" i="1" dirty="0" err="1">
                <a:solidFill>
                  <a:srgbClr val="002060"/>
                </a:solidFill>
                <a:latin typeface="Trebuchet MS" panose="020B0603020202020204" pitchFamily="34" charset="0"/>
              </a:rPr>
              <a:t>oiect</a:t>
            </a:r>
            <a:r>
              <a:rPr lang="en-US" sz="1400" b="1" i="1" dirty="0">
                <a:solidFill>
                  <a:srgbClr val="002060"/>
                </a:solidFill>
                <a:latin typeface="Trebuchet MS" panose="020B0603020202020204" pitchFamily="34" charset="0"/>
              </a:rPr>
              <a:t> co</a:t>
            </a:r>
            <a:r>
              <a:rPr lang="ro-RO" sz="1400" b="1" i="1" dirty="0">
                <a:solidFill>
                  <a:srgbClr val="002060"/>
                </a:solidFill>
                <a:latin typeface="Trebuchet MS" panose="020B0603020202020204" pitchFamily="34" charset="0"/>
              </a:rPr>
              <a:t>finanțat din Fondul European de Dezvoltare regională prin </a:t>
            </a:r>
            <a:r>
              <a:rPr lang="ro-RO" sz="1400" b="1" i="1" spc="40" dirty="0">
                <a:solidFill>
                  <a:srgbClr val="002060"/>
                </a:solidFill>
                <a:latin typeface="Trebuchet MS" panose="020B0603020202020204" pitchFamily="34" charset="0"/>
                <a:ea typeface="Arial" panose="020B0604020202020204" pitchFamily="34" charset="0"/>
                <a:cs typeface="Arial" panose="020B0604020202020204" pitchFamily="34" charset="0"/>
              </a:rPr>
              <a:t>Programul Operațional </a:t>
            </a:r>
            <a:r>
              <a:rPr lang="ro-RO" sz="1400" b="1" i="1" dirty="0">
                <a:solidFill>
                  <a:srgbClr val="002060"/>
                </a:solidFill>
                <a:latin typeface="Trebuchet MS" panose="020B0603020202020204" pitchFamily="34" charset="0"/>
                <a:ea typeface="Arial" panose="020B0604020202020204" pitchFamily="34" charset="0"/>
                <a:cs typeface="Arial" panose="020B0604020202020204" pitchFamily="34" charset="0"/>
              </a:rPr>
              <a:t>Infrastructura Mare 2014-2020</a:t>
            </a:r>
          </a:p>
        </p:txBody>
      </p:sp>
      <p:sp>
        <p:nvSpPr>
          <p:cNvPr id="8" name="Rectangle 7"/>
          <p:cNvSpPr/>
          <p:nvPr/>
        </p:nvSpPr>
        <p:spPr>
          <a:xfrm>
            <a:off x="1949751" y="2179196"/>
            <a:ext cx="10023676" cy="2062103"/>
          </a:xfrm>
          <a:prstGeom prst="rect">
            <a:avLst/>
          </a:prstGeom>
        </p:spPr>
        <p:txBody>
          <a:bodyPr wrap="square">
            <a:spAutoFit/>
          </a:bodyPr>
          <a:lstStyle/>
          <a:p>
            <a:pPr marL="742950" indent="-285750">
              <a:spcAft>
                <a:spcPts val="1200"/>
              </a:spcAft>
              <a:buFontTx/>
              <a:buChar char="-"/>
            </a:pPr>
            <a:r>
              <a:rPr lang="ro-RO" sz="1400" dirty="0">
                <a:solidFill>
                  <a:srgbClr val="002060"/>
                </a:solidFill>
                <a:latin typeface="Cambria" panose="02040503050406030204" pitchFamily="18" charset="0"/>
                <a:ea typeface="Cambria" panose="02040503050406030204" pitchFamily="18" charset="0"/>
              </a:rPr>
              <a:t>Structura rutieră va fi aplicată pe toate drumurile de utilitate publică în lungime totală de 2811m</a:t>
            </a:r>
            <a:r>
              <a:rPr lang="en-US" sz="1400" dirty="0">
                <a:solidFill>
                  <a:srgbClr val="002060"/>
                </a:solidFill>
                <a:latin typeface="Cambria" panose="02040503050406030204" pitchFamily="18" charset="0"/>
                <a:ea typeface="Cambria" panose="02040503050406030204" pitchFamily="18" charset="0"/>
              </a:rPr>
              <a:t>.</a:t>
            </a:r>
          </a:p>
          <a:p>
            <a:pPr marL="742950" indent="-285750">
              <a:spcAft>
                <a:spcPts val="1200"/>
              </a:spcAft>
              <a:buFontTx/>
              <a:buChar char="-"/>
            </a:pPr>
            <a:r>
              <a:rPr lang="en-US" sz="1400" b="1" dirty="0">
                <a:solidFill>
                  <a:srgbClr val="002060"/>
                </a:solidFill>
                <a:latin typeface="Cambria" panose="02040503050406030204" pitchFamily="18" charset="0"/>
                <a:ea typeface="Cambria" panose="02040503050406030204" pitchFamily="18" charset="0"/>
              </a:rPr>
              <a:t>Drum de </a:t>
            </a:r>
            <a:r>
              <a:rPr lang="en-US" sz="1400" b="1" dirty="0" err="1">
                <a:solidFill>
                  <a:srgbClr val="002060"/>
                </a:solidFill>
                <a:latin typeface="Cambria" panose="02040503050406030204" pitchFamily="18" charset="0"/>
                <a:ea typeface="Cambria" panose="02040503050406030204" pitchFamily="18" charset="0"/>
              </a:rPr>
              <a:t>utilitate</a:t>
            </a:r>
            <a:r>
              <a:rPr lang="en-US" sz="1400" b="1" dirty="0">
                <a:solidFill>
                  <a:srgbClr val="002060"/>
                </a:solidFill>
                <a:latin typeface="Cambria" panose="02040503050406030204" pitchFamily="18" charset="0"/>
                <a:ea typeface="Cambria" panose="02040503050406030204" pitchFamily="18" charset="0"/>
              </a:rPr>
              <a:t> </a:t>
            </a:r>
            <a:r>
              <a:rPr lang="en-US" sz="1400" b="1" dirty="0" err="1">
                <a:solidFill>
                  <a:srgbClr val="002060"/>
                </a:solidFill>
                <a:latin typeface="Cambria" panose="02040503050406030204" pitchFamily="18" charset="0"/>
                <a:ea typeface="Cambria" panose="02040503050406030204" pitchFamily="18" charset="0"/>
              </a:rPr>
              <a:t>publică</a:t>
            </a:r>
            <a:r>
              <a:rPr lang="en-US" sz="1400" b="1" dirty="0">
                <a:solidFill>
                  <a:srgbClr val="002060"/>
                </a:solidFill>
                <a:latin typeface="Cambria" panose="02040503050406030204" pitchFamily="18" charset="0"/>
                <a:ea typeface="Cambria" panose="02040503050406030204" pitchFamily="18" charset="0"/>
              </a:rPr>
              <a:t> Nr.3 </a:t>
            </a:r>
            <a:r>
              <a:rPr lang="en-US" sz="1400" dirty="0">
                <a:solidFill>
                  <a:srgbClr val="002060"/>
                </a:solidFill>
                <a:latin typeface="Cambria" panose="02040503050406030204" pitchFamily="18" charset="0"/>
                <a:ea typeface="Cambria" panose="02040503050406030204" pitchFamily="18" charset="0"/>
              </a:rPr>
              <a:t>- cu o </a:t>
            </a:r>
            <a:r>
              <a:rPr lang="en-US" sz="1400" dirty="0" err="1">
                <a:solidFill>
                  <a:srgbClr val="002060"/>
                </a:solidFill>
                <a:latin typeface="Cambria" panose="02040503050406030204" pitchFamily="18" charset="0"/>
                <a:ea typeface="Cambria" panose="02040503050406030204" pitchFamily="18" charset="0"/>
              </a:rPr>
              <a:t>lungime</a:t>
            </a:r>
            <a:r>
              <a:rPr lang="en-US" sz="1400" dirty="0">
                <a:solidFill>
                  <a:srgbClr val="002060"/>
                </a:solidFill>
                <a:latin typeface="Cambria" panose="02040503050406030204" pitchFamily="18" charset="0"/>
                <a:ea typeface="Cambria" panose="02040503050406030204" pitchFamily="18" charset="0"/>
              </a:rPr>
              <a:t> de 1241 m, </a:t>
            </a:r>
            <a:r>
              <a:rPr lang="en-US" sz="1400" dirty="0" err="1">
                <a:solidFill>
                  <a:srgbClr val="002060"/>
                </a:solidFill>
                <a:latin typeface="Cambria" panose="02040503050406030204" pitchFamily="18" charset="0"/>
                <a:ea typeface="Cambria" panose="02040503050406030204" pitchFamily="18" charset="0"/>
              </a:rPr>
              <a:t>este</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compus</a:t>
            </a:r>
            <a:r>
              <a:rPr lang="en-US" sz="1400" dirty="0">
                <a:solidFill>
                  <a:srgbClr val="002060"/>
                </a:solidFill>
                <a:latin typeface="Cambria" panose="02040503050406030204" pitchFamily="18" charset="0"/>
                <a:ea typeface="Cambria" panose="02040503050406030204" pitchFamily="18" charset="0"/>
              </a:rPr>
              <a:t> din </a:t>
            </a:r>
            <a:r>
              <a:rPr lang="en-US" sz="1400" dirty="0" err="1">
                <a:solidFill>
                  <a:srgbClr val="002060"/>
                </a:solidFill>
                <a:latin typeface="Cambria" panose="02040503050406030204" pitchFamily="18" charset="0"/>
                <a:ea typeface="Cambria" panose="02040503050406030204" pitchFamily="18" charset="0"/>
              </a:rPr>
              <a:t>aliniamente</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și</a:t>
            </a:r>
            <a:r>
              <a:rPr lang="en-US" sz="1400" dirty="0">
                <a:solidFill>
                  <a:srgbClr val="002060"/>
                </a:solidFill>
                <a:latin typeface="Cambria" panose="02040503050406030204" pitchFamily="18" charset="0"/>
                <a:ea typeface="Cambria" panose="02040503050406030204" pitchFamily="18" charset="0"/>
              </a:rPr>
              <a:t> raze de </a:t>
            </a:r>
            <a:r>
              <a:rPr lang="en-US" sz="1400" dirty="0" err="1">
                <a:solidFill>
                  <a:srgbClr val="002060"/>
                </a:solidFill>
                <a:latin typeface="Cambria" panose="02040503050406030204" pitchFamily="18" charset="0"/>
                <a:ea typeface="Cambria" panose="02040503050406030204" pitchFamily="18" charset="0"/>
              </a:rPr>
              <a:t>racordare</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cuprinse</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între</a:t>
            </a:r>
            <a:r>
              <a:rPr lang="en-US" sz="1400" dirty="0">
                <a:solidFill>
                  <a:srgbClr val="002060"/>
                </a:solidFill>
                <a:latin typeface="Cambria" panose="02040503050406030204" pitchFamily="18" charset="0"/>
                <a:ea typeface="Cambria" panose="02040503050406030204" pitchFamily="18" charset="0"/>
              </a:rPr>
              <a:t> 12 </a:t>
            </a:r>
            <a:r>
              <a:rPr lang="en-US" sz="1400" dirty="0" err="1">
                <a:solidFill>
                  <a:srgbClr val="002060"/>
                </a:solidFill>
                <a:latin typeface="Cambria" panose="02040503050406030204" pitchFamily="18" charset="0"/>
                <a:ea typeface="Cambria" panose="02040503050406030204" pitchFamily="18" charset="0"/>
              </a:rPr>
              <a:t>și</a:t>
            </a:r>
            <a:r>
              <a:rPr lang="en-US" sz="1400" dirty="0">
                <a:solidFill>
                  <a:srgbClr val="002060"/>
                </a:solidFill>
                <a:latin typeface="Cambria" panose="02040503050406030204" pitchFamily="18" charset="0"/>
                <a:ea typeface="Cambria" panose="02040503050406030204" pitchFamily="18" charset="0"/>
              </a:rPr>
              <a:t> 1000 m, </a:t>
            </a:r>
            <a:r>
              <a:rPr lang="en-US" sz="1400" dirty="0" err="1">
                <a:solidFill>
                  <a:srgbClr val="002060"/>
                </a:solidFill>
                <a:latin typeface="Cambria" panose="02040503050406030204" pitchFamily="18" charset="0"/>
                <a:ea typeface="Cambria" panose="02040503050406030204" pitchFamily="18" charset="0"/>
              </a:rPr>
              <a:t>asigură</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accesul</a:t>
            </a:r>
            <a:r>
              <a:rPr lang="en-US" sz="1400" dirty="0">
                <a:solidFill>
                  <a:srgbClr val="002060"/>
                </a:solidFill>
                <a:latin typeface="Cambria" panose="02040503050406030204" pitchFamily="18" charset="0"/>
                <a:ea typeface="Cambria" panose="02040503050406030204" pitchFamily="18" charset="0"/>
              </a:rPr>
              <a:t> de la </a:t>
            </a:r>
            <a:r>
              <a:rPr lang="en-US" sz="1400" dirty="0" err="1">
                <a:solidFill>
                  <a:srgbClr val="002060"/>
                </a:solidFill>
                <a:latin typeface="Cambria" panose="02040503050406030204" pitchFamily="18" charset="0"/>
                <a:ea typeface="Cambria" panose="02040503050406030204" pitchFamily="18" charset="0"/>
              </a:rPr>
              <a:t>poarta</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principală</a:t>
            </a:r>
            <a:r>
              <a:rPr lang="en-US" sz="1400" dirty="0">
                <a:solidFill>
                  <a:srgbClr val="002060"/>
                </a:solidFill>
                <a:latin typeface="Cambria" panose="02040503050406030204" pitchFamily="18" charset="0"/>
                <a:ea typeface="Cambria" panose="02040503050406030204" pitchFamily="18" charset="0"/>
              </a:rPr>
              <a:t> 1 </a:t>
            </a:r>
            <a:r>
              <a:rPr lang="en-US" sz="1400" dirty="0" err="1">
                <a:solidFill>
                  <a:srgbClr val="002060"/>
                </a:solidFill>
                <a:latin typeface="Cambria" panose="02040503050406030204" pitchFamily="18" charset="0"/>
                <a:ea typeface="Cambria" panose="02040503050406030204" pitchFamily="18" charset="0"/>
              </a:rPr>
              <a:t>și</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poarta</a:t>
            </a:r>
            <a:r>
              <a:rPr lang="en-US" sz="1400" dirty="0">
                <a:solidFill>
                  <a:srgbClr val="002060"/>
                </a:solidFill>
                <a:latin typeface="Cambria" panose="02040503050406030204" pitchFamily="18" charset="0"/>
                <a:ea typeface="Cambria" panose="02040503050406030204" pitchFamily="18" charset="0"/>
              </a:rPr>
              <a:t> 2</a:t>
            </a:r>
          </a:p>
          <a:p>
            <a:pPr marL="742950" indent="-285750">
              <a:spcAft>
                <a:spcPts val="1200"/>
              </a:spcAft>
              <a:buFontTx/>
              <a:buChar char="-"/>
            </a:pPr>
            <a:r>
              <a:rPr lang="en-US" sz="1400" b="1" dirty="0">
                <a:solidFill>
                  <a:srgbClr val="002060"/>
                </a:solidFill>
                <a:latin typeface="Cambria" panose="02040503050406030204" pitchFamily="18" charset="0"/>
                <a:ea typeface="Cambria" panose="02040503050406030204" pitchFamily="18" charset="0"/>
              </a:rPr>
              <a:t>Drum de </a:t>
            </a:r>
            <a:r>
              <a:rPr lang="en-US" sz="1400" b="1" dirty="0" err="1">
                <a:solidFill>
                  <a:srgbClr val="002060"/>
                </a:solidFill>
                <a:latin typeface="Cambria" panose="02040503050406030204" pitchFamily="18" charset="0"/>
                <a:ea typeface="Cambria" panose="02040503050406030204" pitchFamily="18" charset="0"/>
              </a:rPr>
              <a:t>utilitate</a:t>
            </a:r>
            <a:r>
              <a:rPr lang="en-US" sz="1400" b="1" dirty="0">
                <a:solidFill>
                  <a:srgbClr val="002060"/>
                </a:solidFill>
                <a:latin typeface="Cambria" panose="02040503050406030204" pitchFamily="18" charset="0"/>
                <a:ea typeface="Cambria" panose="02040503050406030204" pitchFamily="18" charset="0"/>
              </a:rPr>
              <a:t> </a:t>
            </a:r>
            <a:r>
              <a:rPr lang="en-US" sz="1400" b="1" dirty="0" err="1">
                <a:solidFill>
                  <a:srgbClr val="002060"/>
                </a:solidFill>
                <a:latin typeface="Cambria" panose="02040503050406030204" pitchFamily="18" charset="0"/>
                <a:ea typeface="Cambria" panose="02040503050406030204" pitchFamily="18" charset="0"/>
              </a:rPr>
              <a:t>publică</a:t>
            </a:r>
            <a:r>
              <a:rPr lang="en-US" sz="1400" b="1" dirty="0">
                <a:solidFill>
                  <a:srgbClr val="002060"/>
                </a:solidFill>
                <a:latin typeface="Cambria" panose="02040503050406030204" pitchFamily="18" charset="0"/>
                <a:ea typeface="Cambria" panose="02040503050406030204" pitchFamily="18" charset="0"/>
              </a:rPr>
              <a:t> Nr.5 </a:t>
            </a:r>
            <a:r>
              <a:rPr lang="en-US" sz="1400" dirty="0">
                <a:solidFill>
                  <a:srgbClr val="002060"/>
                </a:solidFill>
                <a:latin typeface="Cambria" panose="02040503050406030204" pitchFamily="18" charset="0"/>
                <a:ea typeface="Cambria" panose="02040503050406030204" pitchFamily="18" charset="0"/>
              </a:rPr>
              <a:t>- cu </a:t>
            </a:r>
            <a:r>
              <a:rPr lang="en-US" sz="1400" dirty="0" err="1">
                <a:solidFill>
                  <a:srgbClr val="002060"/>
                </a:solidFill>
                <a:latin typeface="Cambria" panose="02040503050406030204" pitchFamily="18" charset="0"/>
                <a:ea typeface="Cambria" panose="02040503050406030204" pitchFamily="18" charset="0"/>
              </a:rPr>
              <a:t>lungimea</a:t>
            </a:r>
            <a:r>
              <a:rPr lang="en-US" sz="1400" dirty="0">
                <a:solidFill>
                  <a:srgbClr val="002060"/>
                </a:solidFill>
                <a:latin typeface="Cambria" panose="02040503050406030204" pitchFamily="18" charset="0"/>
                <a:ea typeface="Cambria" panose="02040503050406030204" pitchFamily="18" charset="0"/>
              </a:rPr>
              <a:t> de 338.2m, drum principal </a:t>
            </a:r>
            <a:r>
              <a:rPr lang="en-US" sz="1400" dirty="0" err="1">
                <a:solidFill>
                  <a:srgbClr val="002060"/>
                </a:solidFill>
                <a:latin typeface="Cambria" panose="02040503050406030204" pitchFamily="18" charset="0"/>
                <a:ea typeface="Cambria" panose="02040503050406030204" pitchFamily="18" charset="0"/>
              </a:rPr>
              <a:t>incintă</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portuară</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este</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compus</a:t>
            </a:r>
            <a:r>
              <a:rPr lang="en-US" sz="1400" dirty="0">
                <a:solidFill>
                  <a:srgbClr val="002060"/>
                </a:solidFill>
                <a:latin typeface="Cambria" panose="02040503050406030204" pitchFamily="18" charset="0"/>
                <a:ea typeface="Cambria" panose="02040503050406030204" pitchFamily="18" charset="0"/>
              </a:rPr>
              <a:t> din </a:t>
            </a:r>
            <a:r>
              <a:rPr lang="en-US" sz="1400" dirty="0" err="1">
                <a:solidFill>
                  <a:srgbClr val="002060"/>
                </a:solidFill>
                <a:latin typeface="Cambria" panose="02040503050406030204" pitchFamily="18" charset="0"/>
                <a:ea typeface="Cambria" panose="02040503050406030204" pitchFamily="18" charset="0"/>
              </a:rPr>
              <a:t>aliniamente</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și</a:t>
            </a:r>
            <a:r>
              <a:rPr lang="en-US" sz="1400" dirty="0">
                <a:solidFill>
                  <a:srgbClr val="002060"/>
                </a:solidFill>
                <a:latin typeface="Cambria" panose="02040503050406030204" pitchFamily="18" charset="0"/>
                <a:ea typeface="Cambria" panose="02040503050406030204" pitchFamily="18" charset="0"/>
              </a:rPr>
              <a:t> raze de </a:t>
            </a:r>
            <a:r>
              <a:rPr lang="en-US" sz="1400" dirty="0" err="1">
                <a:solidFill>
                  <a:srgbClr val="002060"/>
                </a:solidFill>
                <a:latin typeface="Cambria" panose="02040503050406030204" pitchFamily="18" charset="0"/>
                <a:ea typeface="Cambria" panose="02040503050406030204" pitchFamily="18" charset="0"/>
              </a:rPr>
              <a:t>racordare</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cuprinse</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între</a:t>
            </a:r>
            <a:r>
              <a:rPr lang="en-US" sz="1400" dirty="0">
                <a:solidFill>
                  <a:srgbClr val="002060"/>
                </a:solidFill>
                <a:latin typeface="Cambria" panose="02040503050406030204" pitchFamily="18" charset="0"/>
                <a:ea typeface="Cambria" panose="02040503050406030204" pitchFamily="18" charset="0"/>
              </a:rPr>
              <a:t> 50 </a:t>
            </a:r>
            <a:r>
              <a:rPr lang="en-US" sz="1400" dirty="0" err="1">
                <a:solidFill>
                  <a:srgbClr val="002060"/>
                </a:solidFill>
                <a:latin typeface="Cambria" panose="02040503050406030204" pitchFamily="18" charset="0"/>
                <a:ea typeface="Cambria" panose="02040503050406030204" pitchFamily="18" charset="0"/>
              </a:rPr>
              <a:t>și</a:t>
            </a:r>
            <a:r>
              <a:rPr lang="en-US" sz="1400" dirty="0">
                <a:solidFill>
                  <a:srgbClr val="002060"/>
                </a:solidFill>
                <a:latin typeface="Cambria" panose="02040503050406030204" pitchFamily="18" charset="0"/>
                <a:ea typeface="Cambria" panose="02040503050406030204" pitchFamily="18" charset="0"/>
              </a:rPr>
              <a:t> 500 m.</a:t>
            </a:r>
          </a:p>
          <a:p>
            <a:pPr marL="742950" indent="-285750">
              <a:spcAft>
                <a:spcPts val="1200"/>
              </a:spcAft>
              <a:buFontTx/>
              <a:buChar char="-"/>
            </a:pPr>
            <a:r>
              <a:rPr lang="en-US" sz="1400" b="1" dirty="0">
                <a:solidFill>
                  <a:srgbClr val="002060"/>
                </a:solidFill>
                <a:latin typeface="Cambria" panose="02040503050406030204" pitchFamily="18" charset="0"/>
                <a:ea typeface="Cambria" panose="02040503050406030204" pitchFamily="18" charset="0"/>
              </a:rPr>
              <a:t>Drum de </a:t>
            </a:r>
            <a:r>
              <a:rPr lang="en-US" sz="1400" b="1" dirty="0" err="1">
                <a:solidFill>
                  <a:srgbClr val="002060"/>
                </a:solidFill>
                <a:latin typeface="Cambria" panose="02040503050406030204" pitchFamily="18" charset="0"/>
                <a:ea typeface="Cambria" panose="02040503050406030204" pitchFamily="18" charset="0"/>
              </a:rPr>
              <a:t>utilitate</a:t>
            </a:r>
            <a:r>
              <a:rPr lang="en-US" sz="1400" b="1" dirty="0">
                <a:solidFill>
                  <a:srgbClr val="002060"/>
                </a:solidFill>
                <a:latin typeface="Cambria" panose="02040503050406030204" pitchFamily="18" charset="0"/>
                <a:ea typeface="Cambria" panose="02040503050406030204" pitchFamily="18" charset="0"/>
              </a:rPr>
              <a:t> </a:t>
            </a:r>
            <a:r>
              <a:rPr lang="en-US" sz="1400" b="1" dirty="0" err="1">
                <a:solidFill>
                  <a:srgbClr val="002060"/>
                </a:solidFill>
                <a:latin typeface="Cambria" panose="02040503050406030204" pitchFamily="18" charset="0"/>
                <a:ea typeface="Cambria" panose="02040503050406030204" pitchFamily="18" charset="0"/>
              </a:rPr>
              <a:t>publică</a:t>
            </a:r>
            <a:r>
              <a:rPr lang="en-US" sz="1400" b="1" dirty="0">
                <a:solidFill>
                  <a:srgbClr val="002060"/>
                </a:solidFill>
                <a:latin typeface="Cambria" panose="02040503050406030204" pitchFamily="18" charset="0"/>
                <a:ea typeface="Cambria" panose="02040503050406030204" pitchFamily="18" charset="0"/>
              </a:rPr>
              <a:t> Nr.6 </a:t>
            </a:r>
            <a:r>
              <a:rPr lang="en-US" sz="1400" dirty="0">
                <a:solidFill>
                  <a:srgbClr val="002060"/>
                </a:solidFill>
                <a:latin typeface="Cambria" panose="02040503050406030204" pitchFamily="18" charset="0"/>
                <a:ea typeface="Cambria" panose="02040503050406030204" pitchFamily="18" charset="0"/>
              </a:rPr>
              <a:t>- cu </a:t>
            </a:r>
            <a:r>
              <a:rPr lang="en-US" sz="1400" dirty="0" err="1">
                <a:solidFill>
                  <a:srgbClr val="002060"/>
                </a:solidFill>
                <a:latin typeface="Cambria" panose="02040503050406030204" pitchFamily="18" charset="0"/>
                <a:ea typeface="Cambria" panose="02040503050406030204" pitchFamily="18" charset="0"/>
              </a:rPr>
              <a:t>lungimea</a:t>
            </a:r>
            <a:r>
              <a:rPr lang="en-US" sz="1400" dirty="0">
                <a:solidFill>
                  <a:srgbClr val="002060"/>
                </a:solidFill>
                <a:latin typeface="Cambria" panose="02040503050406030204" pitchFamily="18" charset="0"/>
                <a:ea typeface="Cambria" panose="02040503050406030204" pitchFamily="18" charset="0"/>
              </a:rPr>
              <a:t> de 1231.9m, </a:t>
            </a:r>
            <a:r>
              <a:rPr lang="en-US" sz="1400" dirty="0" err="1">
                <a:solidFill>
                  <a:srgbClr val="002060"/>
                </a:solidFill>
                <a:latin typeface="Cambria" panose="02040503050406030204" pitchFamily="18" charset="0"/>
                <a:ea typeface="Cambria" panose="02040503050406030204" pitchFamily="18" charset="0"/>
              </a:rPr>
              <a:t>este</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compus</a:t>
            </a:r>
            <a:r>
              <a:rPr lang="en-US" sz="1400" dirty="0">
                <a:solidFill>
                  <a:srgbClr val="002060"/>
                </a:solidFill>
                <a:latin typeface="Cambria" panose="02040503050406030204" pitchFamily="18" charset="0"/>
                <a:ea typeface="Cambria" panose="02040503050406030204" pitchFamily="18" charset="0"/>
              </a:rPr>
              <a:t> din </a:t>
            </a:r>
            <a:r>
              <a:rPr lang="en-US" sz="1400" dirty="0" err="1">
                <a:solidFill>
                  <a:srgbClr val="002060"/>
                </a:solidFill>
                <a:latin typeface="Cambria" panose="02040503050406030204" pitchFamily="18" charset="0"/>
                <a:ea typeface="Cambria" panose="02040503050406030204" pitchFamily="18" charset="0"/>
              </a:rPr>
              <a:t>aliniamente</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și</a:t>
            </a:r>
            <a:r>
              <a:rPr lang="en-US" sz="1400" dirty="0">
                <a:solidFill>
                  <a:srgbClr val="002060"/>
                </a:solidFill>
                <a:latin typeface="Cambria" panose="02040503050406030204" pitchFamily="18" charset="0"/>
                <a:ea typeface="Cambria" panose="02040503050406030204" pitchFamily="18" charset="0"/>
              </a:rPr>
              <a:t> raze de </a:t>
            </a:r>
            <a:r>
              <a:rPr lang="en-US" sz="1400" dirty="0" err="1">
                <a:solidFill>
                  <a:srgbClr val="002060"/>
                </a:solidFill>
                <a:latin typeface="Cambria" panose="02040503050406030204" pitchFamily="18" charset="0"/>
                <a:ea typeface="Cambria" panose="02040503050406030204" pitchFamily="18" charset="0"/>
              </a:rPr>
              <a:t>racordare</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cuprinse</a:t>
            </a:r>
            <a:r>
              <a:rPr lang="en-US" sz="1400" dirty="0">
                <a:solidFill>
                  <a:srgbClr val="002060"/>
                </a:solidFill>
                <a:latin typeface="Cambria" panose="02040503050406030204" pitchFamily="18" charset="0"/>
                <a:ea typeface="Cambria" panose="02040503050406030204" pitchFamily="18" charset="0"/>
              </a:rPr>
              <a:t> </a:t>
            </a:r>
            <a:r>
              <a:rPr lang="en-US" sz="1400" dirty="0" err="1">
                <a:solidFill>
                  <a:srgbClr val="002060"/>
                </a:solidFill>
                <a:latin typeface="Cambria" panose="02040503050406030204" pitchFamily="18" charset="0"/>
                <a:ea typeface="Cambria" panose="02040503050406030204" pitchFamily="18" charset="0"/>
              </a:rPr>
              <a:t>între</a:t>
            </a:r>
            <a:r>
              <a:rPr lang="en-US" sz="1400" dirty="0">
                <a:solidFill>
                  <a:srgbClr val="002060"/>
                </a:solidFill>
                <a:latin typeface="Cambria" panose="02040503050406030204" pitchFamily="18" charset="0"/>
                <a:ea typeface="Cambria" panose="02040503050406030204" pitchFamily="18" charset="0"/>
              </a:rPr>
              <a:t> 16 </a:t>
            </a:r>
            <a:r>
              <a:rPr lang="en-US" sz="1400" dirty="0" err="1">
                <a:solidFill>
                  <a:srgbClr val="002060"/>
                </a:solidFill>
                <a:latin typeface="Cambria" panose="02040503050406030204" pitchFamily="18" charset="0"/>
                <a:ea typeface="Cambria" panose="02040503050406030204" pitchFamily="18" charset="0"/>
              </a:rPr>
              <a:t>și</a:t>
            </a:r>
            <a:r>
              <a:rPr lang="en-US" sz="1400" dirty="0">
                <a:solidFill>
                  <a:srgbClr val="002060"/>
                </a:solidFill>
                <a:latin typeface="Cambria" panose="02040503050406030204" pitchFamily="18" charset="0"/>
                <a:ea typeface="Cambria" panose="02040503050406030204" pitchFamily="18" charset="0"/>
              </a:rPr>
              <a:t> 200 m</a:t>
            </a:r>
          </a:p>
        </p:txBody>
      </p:sp>
      <p:sp>
        <p:nvSpPr>
          <p:cNvPr id="10" name="Rectangle 9"/>
          <p:cNvSpPr/>
          <p:nvPr/>
        </p:nvSpPr>
        <p:spPr>
          <a:xfrm>
            <a:off x="278172" y="2175793"/>
            <a:ext cx="2465028" cy="923330"/>
          </a:xfrm>
          <a:prstGeom prst="rect">
            <a:avLst/>
          </a:prstGeom>
        </p:spPr>
        <p:txBody>
          <a:bodyPr wrap="square">
            <a:spAutoFit/>
          </a:bodyPr>
          <a:lstStyle/>
          <a:p>
            <a:r>
              <a:rPr lang="it-IT" b="1" dirty="0">
                <a:solidFill>
                  <a:srgbClr val="002060"/>
                </a:solidFill>
                <a:latin typeface="Trebuchet MS" panose="020B0603020202020204" pitchFamily="34" charset="0"/>
                <a:ea typeface="Calibri" panose="020F0502020204030204" pitchFamily="34" charset="0"/>
                <a:cs typeface="Calibri" panose="020F0502020204030204" pitchFamily="34" charset="0"/>
              </a:rPr>
              <a:t>DRUMURILE DE INCINTĂ</a:t>
            </a:r>
          </a:p>
          <a:p>
            <a:endPar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4091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4" name="Picture 3"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182879" y="6356332"/>
            <a:ext cx="11907257" cy="307777"/>
          </a:xfrm>
          <a:prstGeom prst="rect">
            <a:avLst/>
          </a:prstGeom>
        </p:spPr>
        <p:txBody>
          <a:bodyPr wrap="square">
            <a:spAutoFit/>
          </a:bodyPr>
          <a:lstStyle/>
          <a:p>
            <a:pPr algn="ctr"/>
            <a:r>
              <a:rPr lang="ro-RO" sz="1400" b="1" i="1" dirty="0">
                <a:solidFill>
                  <a:srgbClr val="002060"/>
                </a:solidFill>
                <a:latin typeface="Trebuchet MS" panose="020B0603020202020204" pitchFamily="34" charset="0"/>
              </a:rPr>
              <a:t>Pr</a:t>
            </a:r>
            <a:r>
              <a:rPr lang="en-US" sz="1400" b="1" i="1" dirty="0" err="1">
                <a:solidFill>
                  <a:srgbClr val="002060"/>
                </a:solidFill>
                <a:latin typeface="Trebuchet MS" panose="020B0603020202020204" pitchFamily="34" charset="0"/>
              </a:rPr>
              <a:t>oiect</a:t>
            </a:r>
            <a:r>
              <a:rPr lang="en-US" sz="1400" b="1" i="1" dirty="0">
                <a:solidFill>
                  <a:srgbClr val="002060"/>
                </a:solidFill>
                <a:latin typeface="Trebuchet MS" panose="020B0603020202020204" pitchFamily="34" charset="0"/>
              </a:rPr>
              <a:t> co</a:t>
            </a:r>
            <a:r>
              <a:rPr lang="ro-RO" sz="1400" b="1" i="1" dirty="0">
                <a:solidFill>
                  <a:srgbClr val="002060"/>
                </a:solidFill>
                <a:latin typeface="Trebuchet MS" panose="020B0603020202020204" pitchFamily="34" charset="0"/>
              </a:rPr>
              <a:t>finanțat din Fondul European de Dezvoltare regională prin </a:t>
            </a:r>
            <a:r>
              <a:rPr lang="ro-RO" sz="1400" b="1" i="1" spc="40" dirty="0">
                <a:solidFill>
                  <a:srgbClr val="002060"/>
                </a:solidFill>
                <a:latin typeface="Trebuchet MS" panose="020B0603020202020204" pitchFamily="34" charset="0"/>
                <a:ea typeface="Arial" panose="020B0604020202020204" pitchFamily="34" charset="0"/>
                <a:cs typeface="Arial" panose="020B0604020202020204" pitchFamily="34" charset="0"/>
              </a:rPr>
              <a:t>Programul Operațional </a:t>
            </a:r>
            <a:r>
              <a:rPr lang="ro-RO" sz="1400" b="1" i="1" dirty="0">
                <a:solidFill>
                  <a:srgbClr val="002060"/>
                </a:solidFill>
                <a:latin typeface="Trebuchet MS" panose="020B0603020202020204" pitchFamily="34" charset="0"/>
                <a:ea typeface="Arial" panose="020B0604020202020204" pitchFamily="34" charset="0"/>
                <a:cs typeface="Arial" panose="020B0604020202020204" pitchFamily="34" charset="0"/>
              </a:rPr>
              <a:t>Infrastructura Mare 2014-2020</a:t>
            </a:r>
          </a:p>
        </p:txBody>
      </p:sp>
      <p:sp>
        <p:nvSpPr>
          <p:cNvPr id="8" name="Rectangle 7"/>
          <p:cNvSpPr/>
          <p:nvPr/>
        </p:nvSpPr>
        <p:spPr>
          <a:xfrm>
            <a:off x="182879" y="1268394"/>
            <a:ext cx="2465028" cy="1477328"/>
          </a:xfrm>
          <a:prstGeom prst="rect">
            <a:avLst/>
          </a:prstGeom>
        </p:spPr>
        <p:txBody>
          <a:bodyPr wrap="square">
            <a:spAutoFit/>
          </a:bodyPr>
          <a:lstStyle/>
          <a:p>
            <a:r>
              <a:rPr lang="ro-RO" b="1" dirty="0">
                <a:solidFill>
                  <a:srgbClr val="002060"/>
                </a:solidFill>
                <a:latin typeface="Trebuchet MS" panose="020B0603020202020204" pitchFamily="34" charset="0"/>
                <a:cs typeface="Times New Roman" panose="02020603050405020304" pitchFamily="18" charset="0"/>
              </a:rPr>
              <a:t>INSTALAȚII</a:t>
            </a:r>
            <a:r>
              <a:rPr lang="it-IT" b="1" dirty="0">
                <a:solidFill>
                  <a:srgbClr val="002060"/>
                </a:solidFill>
                <a:latin typeface="Trebuchet MS" panose="020B0603020202020204" pitchFamily="34" charset="0"/>
                <a:ea typeface="Calibri" panose="020F0502020204030204" pitchFamily="34" charset="0"/>
                <a:cs typeface="Calibri" panose="020F0502020204030204" pitchFamily="34" charset="0"/>
              </a:rPr>
              <a:t> ELECTRICE</a:t>
            </a:r>
          </a:p>
          <a:p>
            <a:endPar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endParaRPr>
          </a:p>
          <a:p>
            <a:r>
              <a:rPr lang="en-US" b="1" dirty="0">
                <a:solidFill>
                  <a:srgbClr val="002060"/>
                </a:solidFill>
                <a:latin typeface="Trebuchet MS" panose="020B0603020202020204" pitchFamily="34" charset="0"/>
                <a:cs typeface="Calibri" panose="020F0502020204030204" pitchFamily="34" charset="0"/>
              </a:rPr>
              <a:t>PERIOADA DE EXECUTIE:</a:t>
            </a:r>
            <a:endParaRPr lang="en-US" dirty="0">
              <a:solidFill>
                <a:srgbClr val="002060"/>
              </a:solidFill>
              <a:latin typeface="Trebuchet MS" panose="020B0603020202020204" pitchFamily="34" charset="0"/>
            </a:endParaRPr>
          </a:p>
        </p:txBody>
      </p:sp>
      <p:sp>
        <p:nvSpPr>
          <p:cNvPr id="9" name="Rectangle 8"/>
          <p:cNvSpPr/>
          <p:nvPr/>
        </p:nvSpPr>
        <p:spPr>
          <a:xfrm>
            <a:off x="1288869" y="1118235"/>
            <a:ext cx="10801267" cy="2492990"/>
          </a:xfrm>
          <a:prstGeom prst="rect">
            <a:avLst/>
          </a:prstGeom>
        </p:spPr>
        <p:txBody>
          <a:bodyPr wrap="square">
            <a:spAutoFit/>
          </a:bodyPr>
          <a:lstStyle/>
          <a:p>
            <a:pPr marL="742950" indent="-285750">
              <a:spcAft>
                <a:spcPts val="1200"/>
              </a:spcAft>
              <a:buFontTx/>
              <a:buChar char="-"/>
            </a:pPr>
            <a:r>
              <a:rPr lang="ro-RO" sz="1400" dirty="0">
                <a:solidFill>
                  <a:srgbClr val="002060"/>
                </a:solidFill>
                <a:latin typeface="Trebuchet MS" panose="020B0603020202020204" pitchFamily="34" charset="0"/>
                <a:ea typeface="Times New Roman" panose="02020603050405020304" pitchFamily="18" charset="0"/>
              </a:rPr>
              <a:t>Danele reabilitate 31 – 38 și drumurile de utilitate publica DUP 3, 5, 6 se vor alimenta dintr-un nou post de transformare PT.2.2 în anvelopa proprie 20/0,4kV</a:t>
            </a:r>
            <a:r>
              <a:rPr lang="en-US" sz="1400" dirty="0">
                <a:solidFill>
                  <a:srgbClr val="002060"/>
                </a:solidFill>
                <a:latin typeface="Trebuchet MS" panose="020B0603020202020204" pitchFamily="34" charset="0"/>
                <a:ea typeface="Times New Roman" panose="02020603050405020304" pitchFamily="18" charset="0"/>
              </a:rPr>
              <a:t>.</a:t>
            </a:r>
          </a:p>
          <a:p>
            <a:pPr marL="742950" indent="-285750">
              <a:spcAft>
                <a:spcPts val="1200"/>
              </a:spcAft>
              <a:buFontTx/>
              <a:buChar char="-"/>
            </a:pPr>
            <a:r>
              <a:rPr lang="en-US" sz="1400" dirty="0" err="1">
                <a:solidFill>
                  <a:srgbClr val="002060"/>
                </a:solidFill>
                <a:latin typeface="Trebuchet MS" panose="020B0603020202020204" pitchFamily="34" charset="0"/>
                <a:ea typeface="Times New Roman" panose="02020603050405020304" pitchFamily="18" charset="0"/>
              </a:rPr>
              <a:t>Iluminatul</a:t>
            </a:r>
            <a:r>
              <a:rPr lang="en-US" sz="1400" dirty="0">
                <a:solidFill>
                  <a:srgbClr val="002060"/>
                </a:solidFill>
                <a:latin typeface="Trebuchet MS" panose="020B0603020202020204" pitchFamily="34" charset="0"/>
                <a:ea typeface="Times New Roman" panose="02020603050405020304" pitchFamily="18" charset="0"/>
              </a:rPr>
              <a:t> local </a:t>
            </a:r>
            <a:r>
              <a:rPr lang="en-US" sz="1400" dirty="0" err="1">
                <a:solidFill>
                  <a:srgbClr val="002060"/>
                </a:solidFill>
                <a:latin typeface="Trebuchet MS" panose="020B0603020202020204" pitchFamily="34" charset="0"/>
                <a:ea typeface="Times New Roman" panose="02020603050405020304" pitchFamily="18" charset="0"/>
              </a:rPr>
              <a:t>pe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dane</a:t>
            </a:r>
            <a:r>
              <a:rPr lang="en-US" sz="1400" dirty="0">
                <a:solidFill>
                  <a:srgbClr val="002060"/>
                </a:solidFill>
                <a:latin typeface="Trebuchet MS" panose="020B0603020202020204" pitchFamily="34" charset="0"/>
                <a:ea typeface="Times New Roman" panose="02020603050405020304" pitchFamily="18" charset="0"/>
              </a:rPr>
              <a:t> - se </a:t>
            </a:r>
            <a:r>
              <a:rPr lang="en-US" sz="1400" dirty="0" err="1">
                <a:solidFill>
                  <a:srgbClr val="002060"/>
                </a:solidFill>
                <a:latin typeface="Trebuchet MS" panose="020B0603020202020204" pitchFamily="34" charset="0"/>
                <a:ea typeface="Times New Roman" panose="02020603050405020304" pitchFamily="18" charset="0"/>
              </a:rPr>
              <a:t>va</a:t>
            </a:r>
            <a:r>
              <a:rPr lang="en-US" sz="1400" dirty="0">
                <a:solidFill>
                  <a:srgbClr val="002060"/>
                </a:solidFill>
                <a:latin typeface="Trebuchet MS" panose="020B0603020202020204" pitchFamily="34" charset="0"/>
                <a:ea typeface="Times New Roman" panose="02020603050405020304" pitchFamily="18" charset="0"/>
              </a:rPr>
              <a:t> face cu </a:t>
            </a:r>
            <a:r>
              <a:rPr lang="en-US" sz="1400" dirty="0" err="1">
                <a:solidFill>
                  <a:srgbClr val="002060"/>
                </a:solidFill>
                <a:latin typeface="Trebuchet MS" panose="020B0603020202020204" pitchFamily="34" charset="0"/>
                <a:ea typeface="Times New Roman" panose="02020603050405020304" pitchFamily="18" charset="0"/>
              </a:rPr>
              <a:t>stalpi</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metalici</a:t>
            </a:r>
            <a:r>
              <a:rPr lang="en-US" sz="1400" dirty="0">
                <a:solidFill>
                  <a:srgbClr val="002060"/>
                </a:solidFill>
                <a:latin typeface="Trebuchet MS" panose="020B0603020202020204" pitchFamily="34" charset="0"/>
                <a:ea typeface="Times New Roman" panose="02020603050405020304" pitchFamily="18" charset="0"/>
              </a:rPr>
              <a:t> de 10 m </a:t>
            </a:r>
            <a:r>
              <a:rPr lang="en-US" sz="1400" dirty="0" err="1">
                <a:solidFill>
                  <a:srgbClr val="002060"/>
                </a:solidFill>
                <a:latin typeface="Trebuchet MS" panose="020B0603020202020204" pitchFamily="34" charset="0"/>
                <a:ea typeface="Times New Roman" panose="02020603050405020304" pitchFamily="18" charset="0"/>
              </a:rPr>
              <a:t>înălțime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pe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fundatii</a:t>
            </a:r>
            <a:r>
              <a:rPr lang="en-US" sz="1400" dirty="0">
                <a:solidFill>
                  <a:srgbClr val="002060"/>
                </a:solidFill>
                <a:latin typeface="Trebuchet MS" panose="020B0603020202020204" pitchFamily="34" charset="0"/>
                <a:ea typeface="Times New Roman" panose="02020603050405020304" pitchFamily="18" charset="0"/>
              </a:rPr>
              <a:t> de tip </a:t>
            </a:r>
            <a:r>
              <a:rPr lang="en-US" sz="1400" dirty="0" err="1">
                <a:solidFill>
                  <a:srgbClr val="002060"/>
                </a:solidFill>
                <a:latin typeface="Trebuchet MS" panose="020B0603020202020204" pitchFamily="34" charset="0"/>
                <a:ea typeface="Times New Roman" panose="02020603050405020304" pitchFamily="18" charset="0"/>
              </a:rPr>
              <a:t>cuzinet</a:t>
            </a:r>
            <a:r>
              <a:rPr lang="en-US" sz="1400" dirty="0">
                <a:solidFill>
                  <a:srgbClr val="002060"/>
                </a:solidFill>
                <a:latin typeface="Trebuchet MS" panose="020B0603020202020204" pitchFamily="34" charset="0"/>
                <a:ea typeface="Times New Roman" panose="02020603050405020304" pitchFamily="18" charset="0"/>
              </a:rPr>
              <a:t> din  </a:t>
            </a:r>
            <a:r>
              <a:rPr lang="en-US" sz="1400" dirty="0" err="1">
                <a:solidFill>
                  <a:srgbClr val="002060"/>
                </a:solidFill>
                <a:latin typeface="Trebuchet MS" panose="020B0603020202020204" pitchFamily="34" charset="0"/>
                <a:ea typeface="Times New Roman" panose="02020603050405020304" pitchFamily="18" charset="0"/>
              </a:rPr>
              <a:t>beton</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armat</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avand</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dimensiunile</a:t>
            </a:r>
            <a:r>
              <a:rPr lang="en-US" sz="1400" dirty="0">
                <a:solidFill>
                  <a:srgbClr val="002060"/>
                </a:solidFill>
                <a:latin typeface="Trebuchet MS" panose="020B0603020202020204" pitchFamily="34" charset="0"/>
                <a:ea typeface="Times New Roman" panose="02020603050405020304" pitchFamily="18" charset="0"/>
              </a:rPr>
              <a:t> in plan de 0.80x0.80m, h=0.75m si </a:t>
            </a:r>
            <a:r>
              <a:rPr lang="en-US" sz="1400" dirty="0" err="1">
                <a:solidFill>
                  <a:srgbClr val="002060"/>
                </a:solidFill>
                <a:latin typeface="Trebuchet MS" panose="020B0603020202020204" pitchFamily="34" charset="0"/>
                <a:ea typeface="Times New Roman" panose="02020603050405020304" pitchFamily="18" charset="0"/>
              </a:rPr>
              <a:t>dimensiunile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cuzinetului</a:t>
            </a:r>
            <a:r>
              <a:rPr lang="en-US" sz="1400" dirty="0">
                <a:solidFill>
                  <a:srgbClr val="002060"/>
                </a:solidFill>
                <a:latin typeface="Trebuchet MS" panose="020B0603020202020204" pitchFamily="34" charset="0"/>
                <a:ea typeface="Times New Roman" panose="02020603050405020304" pitchFamily="18" charset="0"/>
              </a:rPr>
              <a:t> de 1.20x1.20m, h=50, </a:t>
            </a:r>
            <a:r>
              <a:rPr lang="en-US" sz="1400" dirty="0" err="1">
                <a:solidFill>
                  <a:srgbClr val="002060"/>
                </a:solidFill>
                <a:latin typeface="Trebuchet MS" panose="020B0603020202020204" pitchFamily="34" charset="0"/>
                <a:ea typeface="Times New Roman" panose="02020603050405020304" pitchFamily="18" charset="0"/>
              </a:rPr>
              <a:t>asezat</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pe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beton</a:t>
            </a:r>
            <a:r>
              <a:rPr lang="en-US" sz="1400" dirty="0">
                <a:solidFill>
                  <a:srgbClr val="002060"/>
                </a:solidFill>
                <a:latin typeface="Trebuchet MS" panose="020B0603020202020204" pitchFamily="34" charset="0"/>
                <a:ea typeface="Times New Roman" panose="02020603050405020304" pitchFamily="18" charset="0"/>
              </a:rPr>
              <a:t> de </a:t>
            </a:r>
            <a:r>
              <a:rPr lang="en-US" sz="1400" dirty="0" err="1">
                <a:solidFill>
                  <a:srgbClr val="002060"/>
                </a:solidFill>
                <a:latin typeface="Trebuchet MS" panose="020B0603020202020204" pitchFamily="34" charset="0"/>
                <a:ea typeface="Times New Roman" panose="02020603050405020304" pitchFamily="18" charset="0"/>
              </a:rPr>
              <a:t>egalizare</a:t>
            </a:r>
            <a:r>
              <a:rPr lang="en-US" sz="1400" dirty="0">
                <a:solidFill>
                  <a:srgbClr val="002060"/>
                </a:solidFill>
                <a:latin typeface="Trebuchet MS" panose="020B0603020202020204" pitchFamily="34" charset="0"/>
                <a:ea typeface="Times New Roman" panose="02020603050405020304" pitchFamily="18" charset="0"/>
              </a:rPr>
              <a:t> cu </a:t>
            </a:r>
            <a:r>
              <a:rPr lang="en-US" sz="1400" dirty="0" err="1">
                <a:solidFill>
                  <a:srgbClr val="002060"/>
                </a:solidFill>
                <a:latin typeface="Trebuchet MS" panose="020B0603020202020204" pitchFamily="34" charset="0"/>
                <a:ea typeface="Times New Roman" panose="02020603050405020304" pitchFamily="18" charset="0"/>
              </a:rPr>
              <a:t>grosimea</a:t>
            </a:r>
            <a:r>
              <a:rPr lang="en-US" sz="1400" dirty="0">
                <a:solidFill>
                  <a:srgbClr val="002060"/>
                </a:solidFill>
                <a:latin typeface="Trebuchet MS" panose="020B0603020202020204" pitchFamily="34" charset="0"/>
                <a:ea typeface="Times New Roman" panose="02020603050405020304" pitchFamily="18" charset="0"/>
              </a:rPr>
              <a:t> de 10cm, in </a:t>
            </a:r>
            <a:r>
              <a:rPr lang="en-US" sz="1400" dirty="0" err="1">
                <a:solidFill>
                  <a:srgbClr val="002060"/>
                </a:solidFill>
                <a:latin typeface="Trebuchet MS" panose="020B0603020202020204" pitchFamily="34" charset="0"/>
                <a:ea typeface="Times New Roman" panose="02020603050405020304" pitchFamily="18" charset="0"/>
              </a:rPr>
              <a:t>numar</a:t>
            </a:r>
            <a:r>
              <a:rPr lang="en-US" sz="1400" dirty="0">
                <a:solidFill>
                  <a:srgbClr val="002060"/>
                </a:solidFill>
                <a:latin typeface="Trebuchet MS" panose="020B0603020202020204" pitchFamily="34" charset="0"/>
                <a:ea typeface="Times New Roman" panose="02020603050405020304" pitchFamily="18" charset="0"/>
              </a:rPr>
              <a:t> de 8 </a:t>
            </a:r>
            <a:r>
              <a:rPr lang="en-US" sz="1400" dirty="0" err="1">
                <a:solidFill>
                  <a:srgbClr val="002060"/>
                </a:solidFill>
                <a:latin typeface="Trebuchet MS" panose="020B0603020202020204" pitchFamily="34" charset="0"/>
                <a:ea typeface="Times New Roman" panose="02020603050405020304" pitchFamily="18" charset="0"/>
              </a:rPr>
              <a:t>bucati</a:t>
            </a:r>
            <a:endParaRPr lang="en-US" sz="1400" dirty="0">
              <a:solidFill>
                <a:srgbClr val="002060"/>
              </a:solidFill>
              <a:latin typeface="Trebuchet MS" panose="020B0603020202020204" pitchFamily="34" charset="0"/>
              <a:ea typeface="Times New Roman" panose="02020603050405020304" pitchFamily="18" charset="0"/>
            </a:endParaRPr>
          </a:p>
          <a:p>
            <a:pPr marL="742950" indent="-285750">
              <a:spcAft>
                <a:spcPts val="1200"/>
              </a:spcAft>
              <a:buFontTx/>
              <a:buChar char="-"/>
            </a:pPr>
            <a:r>
              <a:rPr lang="en-US" sz="1400" dirty="0">
                <a:solidFill>
                  <a:srgbClr val="002060"/>
                </a:solidFill>
                <a:latin typeface="Trebuchet MS" panose="020B0603020202020204" pitchFamily="34" charset="0"/>
                <a:ea typeface="Times New Roman" panose="02020603050405020304" pitchFamily="18" charset="0"/>
              </a:rPr>
              <a:t>Drum de </a:t>
            </a:r>
            <a:r>
              <a:rPr lang="en-US" sz="1400" dirty="0" err="1">
                <a:solidFill>
                  <a:srgbClr val="002060"/>
                </a:solidFill>
                <a:latin typeface="Trebuchet MS" panose="020B0603020202020204" pitchFamily="34" charset="0"/>
                <a:ea typeface="Times New Roman" panose="02020603050405020304" pitchFamily="18" charset="0"/>
              </a:rPr>
              <a:t>utilitate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publică</a:t>
            </a:r>
            <a:r>
              <a:rPr lang="en-US" sz="1400" dirty="0">
                <a:solidFill>
                  <a:srgbClr val="002060"/>
                </a:solidFill>
                <a:latin typeface="Trebuchet MS" panose="020B0603020202020204" pitchFamily="34" charset="0"/>
                <a:ea typeface="Times New Roman" panose="02020603050405020304" pitchFamily="18" charset="0"/>
              </a:rPr>
              <a:t> Nr.5 - cu </a:t>
            </a:r>
            <a:r>
              <a:rPr lang="en-US" sz="1400" dirty="0" err="1">
                <a:solidFill>
                  <a:srgbClr val="002060"/>
                </a:solidFill>
                <a:latin typeface="Trebuchet MS" panose="020B0603020202020204" pitchFamily="34" charset="0"/>
                <a:ea typeface="Times New Roman" panose="02020603050405020304" pitchFamily="18" charset="0"/>
              </a:rPr>
              <a:t>lungimea</a:t>
            </a:r>
            <a:r>
              <a:rPr lang="en-US" sz="1400" dirty="0">
                <a:solidFill>
                  <a:srgbClr val="002060"/>
                </a:solidFill>
                <a:latin typeface="Trebuchet MS" panose="020B0603020202020204" pitchFamily="34" charset="0"/>
                <a:ea typeface="Times New Roman" panose="02020603050405020304" pitchFamily="18" charset="0"/>
              </a:rPr>
              <a:t> de 338.2m, drum principal </a:t>
            </a:r>
            <a:r>
              <a:rPr lang="en-US" sz="1400" dirty="0" err="1">
                <a:solidFill>
                  <a:srgbClr val="002060"/>
                </a:solidFill>
                <a:latin typeface="Trebuchet MS" panose="020B0603020202020204" pitchFamily="34" charset="0"/>
                <a:ea typeface="Times New Roman" panose="02020603050405020304" pitchFamily="18" charset="0"/>
              </a:rPr>
              <a:t>incintă</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portuară</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este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compus</a:t>
            </a:r>
            <a:r>
              <a:rPr lang="en-US" sz="1400" dirty="0">
                <a:solidFill>
                  <a:srgbClr val="002060"/>
                </a:solidFill>
                <a:latin typeface="Trebuchet MS" panose="020B0603020202020204" pitchFamily="34" charset="0"/>
                <a:ea typeface="Times New Roman" panose="02020603050405020304" pitchFamily="18" charset="0"/>
              </a:rPr>
              <a:t> din </a:t>
            </a:r>
            <a:r>
              <a:rPr lang="en-US" sz="1400" dirty="0" err="1">
                <a:solidFill>
                  <a:srgbClr val="002060"/>
                </a:solidFill>
                <a:latin typeface="Trebuchet MS" panose="020B0603020202020204" pitchFamily="34" charset="0"/>
                <a:ea typeface="Times New Roman" panose="02020603050405020304" pitchFamily="18" charset="0"/>
              </a:rPr>
              <a:t>aliniamente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și</a:t>
            </a:r>
            <a:r>
              <a:rPr lang="en-US" sz="1400" dirty="0">
                <a:solidFill>
                  <a:srgbClr val="002060"/>
                </a:solidFill>
                <a:latin typeface="Trebuchet MS" panose="020B0603020202020204" pitchFamily="34" charset="0"/>
                <a:ea typeface="Times New Roman" panose="02020603050405020304" pitchFamily="18" charset="0"/>
              </a:rPr>
              <a:t> raze de </a:t>
            </a:r>
            <a:r>
              <a:rPr lang="en-US" sz="1400" dirty="0" err="1">
                <a:solidFill>
                  <a:srgbClr val="002060"/>
                </a:solidFill>
                <a:latin typeface="Trebuchet MS" panose="020B0603020202020204" pitchFamily="34" charset="0"/>
                <a:ea typeface="Times New Roman" panose="02020603050405020304" pitchFamily="18" charset="0"/>
              </a:rPr>
              <a:t>racordare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cuprinse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între</a:t>
            </a:r>
            <a:r>
              <a:rPr lang="en-US" sz="1400" dirty="0">
                <a:solidFill>
                  <a:srgbClr val="002060"/>
                </a:solidFill>
                <a:latin typeface="Trebuchet MS" panose="020B0603020202020204" pitchFamily="34" charset="0"/>
                <a:ea typeface="Times New Roman" panose="02020603050405020304" pitchFamily="18" charset="0"/>
              </a:rPr>
              <a:t> 50 </a:t>
            </a:r>
            <a:r>
              <a:rPr lang="en-US" sz="1400" dirty="0" err="1">
                <a:solidFill>
                  <a:srgbClr val="002060"/>
                </a:solidFill>
                <a:latin typeface="Trebuchet MS" panose="020B0603020202020204" pitchFamily="34" charset="0"/>
                <a:ea typeface="Times New Roman" panose="02020603050405020304" pitchFamily="18" charset="0"/>
              </a:rPr>
              <a:t>și</a:t>
            </a:r>
            <a:r>
              <a:rPr lang="en-US" sz="1400" dirty="0">
                <a:solidFill>
                  <a:srgbClr val="002060"/>
                </a:solidFill>
                <a:latin typeface="Trebuchet MS" panose="020B0603020202020204" pitchFamily="34" charset="0"/>
                <a:ea typeface="Times New Roman" panose="02020603050405020304" pitchFamily="18" charset="0"/>
              </a:rPr>
              <a:t> 500 m.</a:t>
            </a:r>
          </a:p>
          <a:p>
            <a:pPr marL="742950" indent="-285750">
              <a:spcAft>
                <a:spcPts val="1200"/>
              </a:spcAft>
              <a:buFontTx/>
              <a:buChar char="-"/>
            </a:pPr>
            <a:r>
              <a:rPr lang="en-US" sz="1400" dirty="0">
                <a:solidFill>
                  <a:srgbClr val="002060"/>
                </a:solidFill>
                <a:latin typeface="Trebuchet MS" panose="020B0603020202020204" pitchFamily="34" charset="0"/>
                <a:ea typeface="Times New Roman" panose="02020603050405020304" pitchFamily="18" charset="0"/>
              </a:rPr>
              <a:t>Drum de </a:t>
            </a:r>
            <a:r>
              <a:rPr lang="en-US" sz="1400" dirty="0" err="1">
                <a:solidFill>
                  <a:srgbClr val="002060"/>
                </a:solidFill>
                <a:latin typeface="Trebuchet MS" panose="020B0603020202020204" pitchFamily="34" charset="0"/>
                <a:ea typeface="Times New Roman" panose="02020603050405020304" pitchFamily="18" charset="0"/>
              </a:rPr>
              <a:t>utilitate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publică</a:t>
            </a:r>
            <a:r>
              <a:rPr lang="en-US" sz="1400" dirty="0">
                <a:solidFill>
                  <a:srgbClr val="002060"/>
                </a:solidFill>
                <a:latin typeface="Trebuchet MS" panose="020B0603020202020204" pitchFamily="34" charset="0"/>
                <a:ea typeface="Times New Roman" panose="02020603050405020304" pitchFamily="18" charset="0"/>
              </a:rPr>
              <a:t> Nr.6 - cu </a:t>
            </a:r>
            <a:r>
              <a:rPr lang="en-US" sz="1400" dirty="0" err="1">
                <a:solidFill>
                  <a:srgbClr val="002060"/>
                </a:solidFill>
                <a:latin typeface="Trebuchet MS" panose="020B0603020202020204" pitchFamily="34" charset="0"/>
                <a:ea typeface="Times New Roman" panose="02020603050405020304" pitchFamily="18" charset="0"/>
              </a:rPr>
              <a:t>lungimea</a:t>
            </a:r>
            <a:r>
              <a:rPr lang="en-US" sz="1400" dirty="0">
                <a:solidFill>
                  <a:srgbClr val="002060"/>
                </a:solidFill>
                <a:latin typeface="Trebuchet MS" panose="020B0603020202020204" pitchFamily="34" charset="0"/>
                <a:ea typeface="Times New Roman" panose="02020603050405020304" pitchFamily="18" charset="0"/>
              </a:rPr>
              <a:t> de 1231.9m, </a:t>
            </a:r>
            <a:r>
              <a:rPr lang="en-US" sz="1400" dirty="0" err="1">
                <a:solidFill>
                  <a:srgbClr val="002060"/>
                </a:solidFill>
                <a:latin typeface="Trebuchet MS" panose="020B0603020202020204" pitchFamily="34" charset="0"/>
                <a:ea typeface="Times New Roman" panose="02020603050405020304" pitchFamily="18" charset="0"/>
              </a:rPr>
              <a:t>este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compus</a:t>
            </a:r>
            <a:r>
              <a:rPr lang="en-US" sz="1400" dirty="0">
                <a:solidFill>
                  <a:srgbClr val="002060"/>
                </a:solidFill>
                <a:latin typeface="Trebuchet MS" panose="020B0603020202020204" pitchFamily="34" charset="0"/>
                <a:ea typeface="Times New Roman" panose="02020603050405020304" pitchFamily="18" charset="0"/>
              </a:rPr>
              <a:t> din </a:t>
            </a:r>
            <a:r>
              <a:rPr lang="en-US" sz="1400" dirty="0" err="1">
                <a:solidFill>
                  <a:srgbClr val="002060"/>
                </a:solidFill>
                <a:latin typeface="Trebuchet MS" panose="020B0603020202020204" pitchFamily="34" charset="0"/>
                <a:ea typeface="Times New Roman" panose="02020603050405020304" pitchFamily="18" charset="0"/>
              </a:rPr>
              <a:t>aliniamente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și</a:t>
            </a:r>
            <a:r>
              <a:rPr lang="en-US" sz="1400" dirty="0">
                <a:solidFill>
                  <a:srgbClr val="002060"/>
                </a:solidFill>
                <a:latin typeface="Trebuchet MS" panose="020B0603020202020204" pitchFamily="34" charset="0"/>
                <a:ea typeface="Times New Roman" panose="02020603050405020304" pitchFamily="18" charset="0"/>
              </a:rPr>
              <a:t> raze de </a:t>
            </a:r>
            <a:r>
              <a:rPr lang="en-US" sz="1400" dirty="0" err="1">
                <a:solidFill>
                  <a:srgbClr val="002060"/>
                </a:solidFill>
                <a:latin typeface="Trebuchet MS" panose="020B0603020202020204" pitchFamily="34" charset="0"/>
                <a:ea typeface="Times New Roman" panose="02020603050405020304" pitchFamily="18" charset="0"/>
              </a:rPr>
              <a:t>racordare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cuprinse</a:t>
            </a:r>
            <a:r>
              <a:rPr lang="en-US" sz="1400" dirty="0">
                <a:solidFill>
                  <a:srgbClr val="002060"/>
                </a:solidFill>
                <a:latin typeface="Trebuchet MS" panose="020B0603020202020204" pitchFamily="34" charset="0"/>
                <a:ea typeface="Times New Roman" panose="02020603050405020304" pitchFamily="18" charset="0"/>
              </a:rPr>
              <a:t> </a:t>
            </a:r>
            <a:r>
              <a:rPr lang="en-US" sz="1400" dirty="0" err="1">
                <a:solidFill>
                  <a:srgbClr val="002060"/>
                </a:solidFill>
                <a:latin typeface="Trebuchet MS" panose="020B0603020202020204" pitchFamily="34" charset="0"/>
                <a:ea typeface="Times New Roman" panose="02020603050405020304" pitchFamily="18" charset="0"/>
              </a:rPr>
              <a:t>între</a:t>
            </a:r>
            <a:r>
              <a:rPr lang="en-US" sz="1400" dirty="0">
                <a:solidFill>
                  <a:srgbClr val="002060"/>
                </a:solidFill>
                <a:latin typeface="Trebuchet MS" panose="020B0603020202020204" pitchFamily="34" charset="0"/>
                <a:ea typeface="Times New Roman" panose="02020603050405020304" pitchFamily="18" charset="0"/>
              </a:rPr>
              <a:t> 16 </a:t>
            </a:r>
            <a:r>
              <a:rPr lang="en-US" sz="1400" dirty="0" err="1">
                <a:solidFill>
                  <a:srgbClr val="002060"/>
                </a:solidFill>
                <a:latin typeface="Trebuchet MS" panose="020B0603020202020204" pitchFamily="34" charset="0"/>
                <a:ea typeface="Times New Roman" panose="02020603050405020304" pitchFamily="18" charset="0"/>
              </a:rPr>
              <a:t>și</a:t>
            </a:r>
            <a:r>
              <a:rPr lang="en-US" sz="1400" dirty="0">
                <a:solidFill>
                  <a:srgbClr val="002060"/>
                </a:solidFill>
                <a:latin typeface="Trebuchet MS" panose="020B0603020202020204" pitchFamily="34" charset="0"/>
                <a:ea typeface="Times New Roman" panose="02020603050405020304" pitchFamily="18" charset="0"/>
              </a:rPr>
              <a:t> 200 m</a:t>
            </a:r>
          </a:p>
        </p:txBody>
      </p:sp>
      <p:pic>
        <p:nvPicPr>
          <p:cNvPr id="10" name="Picture 9"/>
          <p:cNvPicPr>
            <a:picLocks noChangeAspect="1"/>
          </p:cNvPicPr>
          <p:nvPr/>
        </p:nvPicPr>
        <p:blipFill>
          <a:blip r:embed="rId5"/>
          <a:stretch>
            <a:fillRect/>
          </a:stretch>
        </p:blipFill>
        <p:spPr>
          <a:xfrm>
            <a:off x="703582" y="5046628"/>
            <a:ext cx="9832292" cy="1291109"/>
          </a:xfrm>
          <a:prstGeom prst="rect">
            <a:avLst/>
          </a:prstGeom>
        </p:spPr>
      </p:pic>
      <p:sp>
        <p:nvSpPr>
          <p:cNvPr id="11" name="Rectangle 10"/>
          <p:cNvSpPr/>
          <p:nvPr/>
        </p:nvSpPr>
        <p:spPr>
          <a:xfrm>
            <a:off x="182879" y="3487076"/>
            <a:ext cx="2465028" cy="1200329"/>
          </a:xfrm>
          <a:prstGeom prst="rect">
            <a:avLst/>
          </a:prstGeom>
        </p:spPr>
        <p:txBody>
          <a:bodyPr wrap="square">
            <a:spAutoFit/>
          </a:bodyPr>
          <a:lstStyle/>
          <a:p>
            <a:r>
              <a:rPr lang="en-US" b="1" dirty="0">
                <a:solidFill>
                  <a:srgbClr val="002060"/>
                </a:solidFill>
                <a:latin typeface="Trebuchet MS" panose="020B0603020202020204" pitchFamily="34" charset="0"/>
                <a:cs typeface="Times New Roman" panose="02020603050405020304" pitchFamily="18" charset="0"/>
              </a:rPr>
              <a:t>ILUMINAT</a:t>
            </a:r>
            <a:endParaRPr lang="it-IT" b="1" dirty="0">
              <a:solidFill>
                <a:srgbClr val="002060"/>
              </a:solidFill>
              <a:latin typeface="Trebuchet MS" panose="020B0603020202020204" pitchFamily="34" charset="0"/>
              <a:ea typeface="Calibri" panose="020F0502020204030204" pitchFamily="34" charset="0"/>
              <a:cs typeface="Calibri" panose="020F0502020204030204" pitchFamily="34" charset="0"/>
            </a:endParaRPr>
          </a:p>
          <a:p>
            <a:endPar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endParaRPr>
          </a:p>
          <a:p>
            <a:r>
              <a:rPr lang="en-US" b="1" dirty="0">
                <a:solidFill>
                  <a:srgbClr val="002060"/>
                </a:solidFill>
                <a:latin typeface="Trebuchet MS" panose="020B0603020202020204" pitchFamily="34" charset="0"/>
                <a:cs typeface="Calibri" panose="020F0502020204030204" pitchFamily="34" charset="0"/>
              </a:rPr>
              <a:t>PERIOADA DE EXECUTIE:</a:t>
            </a:r>
            <a:endParaRPr lang="en-US" dirty="0">
              <a:solidFill>
                <a:srgbClr val="002060"/>
              </a:solidFill>
              <a:latin typeface="Trebuchet MS" panose="020B0603020202020204" pitchFamily="34" charset="0"/>
            </a:endParaRPr>
          </a:p>
        </p:txBody>
      </p:sp>
      <p:sp>
        <p:nvSpPr>
          <p:cNvPr id="12" name="Rectangle 11"/>
          <p:cNvSpPr/>
          <p:nvPr/>
        </p:nvSpPr>
        <p:spPr>
          <a:xfrm>
            <a:off x="1481776" y="3550706"/>
            <a:ext cx="10415452" cy="1477328"/>
          </a:xfrm>
          <a:prstGeom prst="rect">
            <a:avLst/>
          </a:prstGeom>
        </p:spPr>
        <p:txBody>
          <a:bodyPr wrap="square">
            <a:spAutoFit/>
          </a:bodyPr>
          <a:lstStyle/>
          <a:p>
            <a:pPr marL="514350" indent="-285750" algn="just">
              <a:spcAft>
                <a:spcPts val="1200"/>
              </a:spcAft>
              <a:buFont typeface="Arial" panose="020B0604020202020204" pitchFamily="34" charset="0"/>
              <a:buChar char="•"/>
              <a:tabLst>
                <a:tab pos="457200" algn="l"/>
                <a:tab pos="457200" algn="l"/>
              </a:tabLst>
            </a:pPr>
            <a:r>
              <a:rPr lang="ro-RO" sz="1400" dirty="0">
                <a:solidFill>
                  <a:srgbClr val="002060"/>
                </a:solidFill>
                <a:latin typeface="Trebuchet MS" panose="020B0603020202020204" pitchFamily="34" charset="0"/>
                <a:ea typeface="Times New Roman" panose="02020603050405020304" pitchFamily="18" charset="0"/>
              </a:rPr>
              <a:t>Iluminatul drumurilor DUP 3, 5, 6 - se va executa cu stâlpi metalici 8m inaltime, cu fundatii de beton armat cu dimensiunile in plan 0.80x0.80m cu inaltimea de 1.25m, ingropate la 1.10m adancime, asezate pe beton de egalizare de 10cm grosime, in numar de 87 bucati.</a:t>
            </a:r>
            <a:r>
              <a:rPr lang="en-US" sz="1400" dirty="0">
                <a:solidFill>
                  <a:srgbClr val="002060"/>
                </a:solidFill>
                <a:latin typeface="Trebuchet MS" panose="020B0603020202020204" pitchFamily="34" charset="0"/>
                <a:ea typeface="Times New Roman" panose="02020603050405020304" pitchFamily="18" charset="0"/>
              </a:rPr>
              <a:t> </a:t>
            </a:r>
            <a:r>
              <a:rPr lang="ro-RO" sz="1400" dirty="0">
                <a:solidFill>
                  <a:srgbClr val="002060"/>
                </a:solidFill>
                <a:latin typeface="Trebuchet MS" panose="020B0603020202020204" pitchFamily="34" charset="0"/>
                <a:ea typeface="Times New Roman" panose="02020603050405020304" pitchFamily="18" charset="0"/>
              </a:rPr>
              <a:t>Un stalp similar de 8m se monteaza la Mol;</a:t>
            </a:r>
            <a:endParaRPr lang="en-US" sz="1400" dirty="0">
              <a:solidFill>
                <a:srgbClr val="002060"/>
              </a:solidFill>
              <a:latin typeface="Trebuchet MS" panose="020B0603020202020204" pitchFamily="34" charset="0"/>
              <a:ea typeface="Times New Roman" panose="02020603050405020304" pitchFamily="18" charset="0"/>
            </a:endParaRPr>
          </a:p>
          <a:p>
            <a:pPr marL="514350" indent="-285750" algn="just">
              <a:spcAft>
                <a:spcPts val="1200"/>
              </a:spcAft>
              <a:buFont typeface="Arial" panose="020B0604020202020204" pitchFamily="34" charset="0"/>
              <a:buChar char="•"/>
              <a:tabLst>
                <a:tab pos="457200" algn="l"/>
                <a:tab pos="457200" algn="l"/>
              </a:tabLst>
            </a:pPr>
            <a:r>
              <a:rPr lang="ro-RO" sz="1400" dirty="0">
                <a:solidFill>
                  <a:srgbClr val="002060"/>
                </a:solidFill>
                <a:latin typeface="Trebuchet MS" panose="020B0603020202020204" pitchFamily="34" charset="0"/>
                <a:ea typeface="Times New Roman" panose="02020603050405020304" pitchFamily="18" charset="0"/>
              </a:rPr>
              <a:t>Stalpii vor fi echipați cu câte un corp de iluminat de tipul stradal cu lampa de 150 W; </a:t>
            </a:r>
            <a:endParaRPr lang="en-US" sz="1400" dirty="0">
              <a:solidFill>
                <a:srgbClr val="002060"/>
              </a:solidFill>
              <a:latin typeface="Trebuchet MS" panose="020B0603020202020204" pitchFamily="34" charset="0"/>
              <a:ea typeface="Times New Roman" panose="02020603050405020304" pitchFamily="18" charset="0"/>
            </a:endParaRPr>
          </a:p>
          <a:p>
            <a:pPr marL="514350" indent="-285750" algn="just">
              <a:spcAft>
                <a:spcPts val="1200"/>
              </a:spcAft>
              <a:buFont typeface="Arial" panose="020B0604020202020204" pitchFamily="34" charset="0"/>
              <a:buChar char="•"/>
              <a:tabLst>
                <a:tab pos="457200" algn="l"/>
                <a:tab pos="457200" algn="l"/>
              </a:tabLst>
            </a:pPr>
            <a:r>
              <a:rPr lang="ro-RO" sz="1400" dirty="0">
                <a:solidFill>
                  <a:srgbClr val="002060"/>
                </a:solidFill>
                <a:latin typeface="Trebuchet MS" panose="020B0603020202020204" pitchFamily="34" charset="0"/>
                <a:ea typeface="Times New Roman" panose="02020603050405020304" pitchFamily="18" charset="0"/>
              </a:rPr>
              <a:t>Lampile (corpuri de iluminat) numerotate de la L3.8 la L3.12, in numar de 5 </a:t>
            </a:r>
            <a:r>
              <a:rPr lang="ro-RO" sz="1400" dirty="0" err="1">
                <a:solidFill>
                  <a:srgbClr val="002060"/>
                </a:solidFill>
                <a:latin typeface="Trebuchet MS" panose="020B0603020202020204" pitchFamily="34" charset="0"/>
                <a:ea typeface="Times New Roman" panose="02020603050405020304" pitchFamily="18" charset="0"/>
              </a:rPr>
              <a:t>bucati</a:t>
            </a:r>
            <a:r>
              <a:rPr lang="ro-RO" sz="1400" dirty="0">
                <a:solidFill>
                  <a:srgbClr val="002060"/>
                </a:solidFill>
                <a:latin typeface="Trebuchet MS" panose="020B0603020202020204" pitchFamily="34" charset="0"/>
                <a:ea typeface="Times New Roman" panose="02020603050405020304" pitchFamily="18" charset="0"/>
              </a:rPr>
              <a:t>.</a:t>
            </a:r>
            <a:endParaRPr lang="en-US" sz="1400" dirty="0">
              <a:solidFill>
                <a:srgbClr val="002060"/>
              </a:solidFill>
              <a:latin typeface="Trebuchet MS" panose="020B0603020202020204" pitchFamily="34" charset="0"/>
              <a:ea typeface="Times New Roman" panose="02020603050405020304" pitchFamily="18" charset="0"/>
            </a:endParaRPr>
          </a:p>
        </p:txBody>
      </p:sp>
    </p:spTree>
    <p:extLst>
      <p:ext uri="{BB962C8B-B14F-4D97-AF65-F5344CB8AC3E}">
        <p14:creationId xmlns:p14="http://schemas.microsoft.com/office/powerpoint/2010/main" val="2577520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5" name="Picture 4"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182879" y="6356332"/>
            <a:ext cx="11907257" cy="307777"/>
          </a:xfrm>
          <a:prstGeom prst="rect">
            <a:avLst/>
          </a:prstGeom>
        </p:spPr>
        <p:txBody>
          <a:bodyPr wrap="square">
            <a:spAutoFit/>
          </a:bodyPr>
          <a:lstStyle/>
          <a:p>
            <a:pPr algn="ctr"/>
            <a:r>
              <a:rPr lang="ro-RO" sz="1400" b="1" i="1" dirty="0">
                <a:solidFill>
                  <a:srgbClr val="002060"/>
                </a:solidFill>
                <a:latin typeface="Trebuchet MS" panose="020B0603020202020204" pitchFamily="34" charset="0"/>
              </a:rPr>
              <a:t>Pr</a:t>
            </a:r>
            <a:r>
              <a:rPr lang="en-US" sz="1400" b="1" i="1" dirty="0" err="1">
                <a:solidFill>
                  <a:srgbClr val="002060"/>
                </a:solidFill>
                <a:latin typeface="Trebuchet MS" panose="020B0603020202020204" pitchFamily="34" charset="0"/>
              </a:rPr>
              <a:t>oiect</a:t>
            </a:r>
            <a:r>
              <a:rPr lang="en-US" sz="1400" b="1" i="1" dirty="0">
                <a:solidFill>
                  <a:srgbClr val="002060"/>
                </a:solidFill>
                <a:latin typeface="Trebuchet MS" panose="020B0603020202020204" pitchFamily="34" charset="0"/>
              </a:rPr>
              <a:t> co</a:t>
            </a:r>
            <a:r>
              <a:rPr lang="ro-RO" sz="1400" b="1" i="1" dirty="0">
                <a:solidFill>
                  <a:srgbClr val="002060"/>
                </a:solidFill>
                <a:latin typeface="Trebuchet MS" panose="020B0603020202020204" pitchFamily="34" charset="0"/>
              </a:rPr>
              <a:t>finanțat din Fondul European de Dezvoltare regională prin </a:t>
            </a:r>
            <a:r>
              <a:rPr lang="ro-RO" sz="1400" b="1" i="1" spc="40" dirty="0">
                <a:solidFill>
                  <a:srgbClr val="002060"/>
                </a:solidFill>
                <a:latin typeface="Trebuchet MS" panose="020B0603020202020204" pitchFamily="34" charset="0"/>
                <a:ea typeface="Arial" panose="020B0604020202020204" pitchFamily="34" charset="0"/>
                <a:cs typeface="Arial" panose="020B0604020202020204" pitchFamily="34" charset="0"/>
              </a:rPr>
              <a:t>Programul Operațional </a:t>
            </a:r>
            <a:r>
              <a:rPr lang="ro-RO" sz="1400" b="1" i="1" dirty="0">
                <a:solidFill>
                  <a:srgbClr val="002060"/>
                </a:solidFill>
                <a:latin typeface="Trebuchet MS" panose="020B0603020202020204" pitchFamily="34" charset="0"/>
                <a:ea typeface="Arial" panose="020B0604020202020204" pitchFamily="34" charset="0"/>
                <a:cs typeface="Arial" panose="020B0604020202020204" pitchFamily="34" charset="0"/>
              </a:rPr>
              <a:t>Infrastructura Mare 2014-2020</a:t>
            </a:r>
          </a:p>
        </p:txBody>
      </p:sp>
      <p:sp>
        <p:nvSpPr>
          <p:cNvPr id="10" name="Rectangle 9"/>
          <p:cNvSpPr/>
          <p:nvPr/>
        </p:nvSpPr>
        <p:spPr>
          <a:xfrm>
            <a:off x="182879" y="1268393"/>
            <a:ext cx="1830479" cy="1231106"/>
          </a:xfrm>
          <a:prstGeom prst="rect">
            <a:avLst/>
          </a:prstGeom>
        </p:spPr>
        <p:txBody>
          <a:bodyPr wrap="square">
            <a:spAutoFit/>
          </a:bodyPr>
          <a:lstStyle/>
          <a:p>
            <a:r>
              <a:rPr lang="en-GB" sz="1400" b="1" dirty="0">
                <a:solidFill>
                  <a:srgbClr val="002060"/>
                </a:solidFill>
                <a:latin typeface="Trebuchet MS" panose="020B0603020202020204" pitchFamily="34" charset="0"/>
                <a:ea typeface="Cambria" panose="02040503050406030204" pitchFamily="18" charset="0"/>
                <a:cs typeface="Times New Roman" panose="02020603050405020304" pitchFamily="18" charset="0"/>
              </a:rPr>
              <a:t>REȚELE DE ALIMENTARE CU APĂ ȘI CANALIZARE PLUVIALĂ</a:t>
            </a:r>
            <a:endParaRPr lang="en-US" sz="1400" b="1" dirty="0">
              <a:solidFill>
                <a:srgbClr val="002060"/>
              </a:solidFill>
              <a:latin typeface="Trebuchet MS" panose="020B0603020202020204" pitchFamily="34" charset="0"/>
              <a:ea typeface="Cambria" panose="02040503050406030204" pitchFamily="18" charset="0"/>
            </a:endParaRPr>
          </a:p>
          <a:p>
            <a:endParaRPr lang="en-US" b="1" dirty="0">
              <a:latin typeface="Cambria" panose="02040503050406030204" pitchFamily="18" charset="0"/>
              <a:ea typeface="Calibri" panose="020F0502020204030204" pitchFamily="34" charset="0"/>
              <a:cs typeface="Calibri" panose="020F0502020204030204" pitchFamily="34" charset="0"/>
            </a:endParaRPr>
          </a:p>
        </p:txBody>
      </p:sp>
      <p:sp>
        <p:nvSpPr>
          <p:cNvPr id="11" name="Rectangle 10"/>
          <p:cNvSpPr/>
          <p:nvPr/>
        </p:nvSpPr>
        <p:spPr>
          <a:xfrm>
            <a:off x="1863552" y="1008330"/>
            <a:ext cx="10328448" cy="5970865"/>
          </a:xfrm>
          <a:prstGeom prst="rect">
            <a:avLst/>
          </a:prstGeom>
        </p:spPr>
        <p:txBody>
          <a:bodyPr wrap="square">
            <a:spAutoFit/>
          </a:bodyPr>
          <a:lstStyle/>
          <a:p>
            <a:pPr algn="just">
              <a:spcAft>
                <a:spcPts val="600"/>
              </a:spcAft>
            </a:pPr>
            <a:r>
              <a:rPr lang="it-IT" sz="1400" b="1" dirty="0">
                <a:solidFill>
                  <a:srgbClr val="002060"/>
                </a:solidFill>
                <a:latin typeface="Trebuchet MS" panose="020B0603020202020204" pitchFamily="34" charset="0"/>
                <a:ea typeface="Cambria" panose="02040503050406030204" pitchFamily="18" charset="0"/>
              </a:rPr>
              <a:t>Alimentarea cu apa potabila:</a:t>
            </a:r>
          </a:p>
          <a:p>
            <a:pPr algn="just">
              <a:spcAft>
                <a:spcPts val="600"/>
              </a:spcAft>
            </a:pPr>
            <a:r>
              <a:rPr lang="ro-RO" sz="1400" dirty="0">
                <a:solidFill>
                  <a:srgbClr val="002060"/>
                </a:solidFill>
                <a:latin typeface="Trebuchet MS" panose="020B0603020202020204" pitchFamily="34" charset="0"/>
                <a:ea typeface="Cambria" panose="02040503050406030204" pitchFamily="18" charset="0"/>
              </a:rPr>
              <a:t>Soluția tehnica adoptată - racordarea la sistemul de alimentare cu apa potabila a municipiului Brăila, bransament existent deja in incinta Portului Braila.</a:t>
            </a:r>
            <a:endParaRPr lang="en-US" sz="1400" dirty="0">
              <a:solidFill>
                <a:srgbClr val="002060"/>
              </a:solidFill>
              <a:latin typeface="Trebuchet MS" panose="020B0603020202020204" pitchFamily="34" charset="0"/>
              <a:ea typeface="Cambria" panose="02040503050406030204" pitchFamily="18" charset="0"/>
            </a:endParaRPr>
          </a:p>
          <a:p>
            <a:pPr algn="just">
              <a:spcAft>
                <a:spcPts val="600"/>
              </a:spcAft>
            </a:pPr>
            <a:r>
              <a:rPr lang="en-US" sz="1400" dirty="0">
                <a:solidFill>
                  <a:srgbClr val="002060"/>
                </a:solidFill>
                <a:latin typeface="Trebuchet MS" panose="020B0603020202020204" pitchFamily="34" charset="0"/>
                <a:ea typeface="Cambria" panose="02040503050406030204" pitchFamily="18" charset="0"/>
              </a:rPr>
              <a:t>De la </a:t>
            </a:r>
            <a:r>
              <a:rPr lang="en-US" sz="1400" dirty="0" err="1">
                <a:solidFill>
                  <a:srgbClr val="002060"/>
                </a:solidFill>
                <a:latin typeface="Trebuchet MS" panose="020B0603020202020204" pitchFamily="34" charset="0"/>
                <a:ea typeface="Cambria" panose="02040503050406030204" pitchFamily="18" charset="0"/>
              </a:rPr>
              <a:t>punctul</a:t>
            </a:r>
            <a:r>
              <a:rPr lang="en-US" sz="1400" dirty="0">
                <a:solidFill>
                  <a:srgbClr val="002060"/>
                </a:solidFill>
                <a:latin typeface="Trebuchet MS" panose="020B0603020202020204" pitchFamily="34" charset="0"/>
                <a:ea typeface="Cambria" panose="02040503050406030204" pitchFamily="18" charset="0"/>
              </a:rPr>
              <a:t> de </a:t>
            </a:r>
            <a:r>
              <a:rPr lang="en-US" sz="1400" dirty="0" err="1">
                <a:solidFill>
                  <a:srgbClr val="002060"/>
                </a:solidFill>
                <a:latin typeface="Trebuchet MS" panose="020B0603020202020204" pitchFamily="34" charset="0"/>
                <a:ea typeface="Cambria" panose="02040503050406030204" pitchFamily="18" charset="0"/>
              </a:rPr>
              <a:t>acces</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rețeaua</a:t>
            </a:r>
            <a:r>
              <a:rPr lang="en-US" sz="1400" dirty="0">
                <a:solidFill>
                  <a:srgbClr val="002060"/>
                </a:solidFill>
                <a:latin typeface="Trebuchet MS" panose="020B0603020202020204" pitchFamily="34" charset="0"/>
                <a:ea typeface="Cambria" panose="02040503050406030204" pitchFamily="18" charset="0"/>
              </a:rPr>
              <a:t> de </a:t>
            </a:r>
            <a:r>
              <a:rPr lang="en-US" sz="1400" dirty="0" err="1">
                <a:solidFill>
                  <a:srgbClr val="002060"/>
                </a:solidFill>
                <a:latin typeface="Trebuchet MS" panose="020B0603020202020204" pitchFamily="34" charset="0"/>
                <a:ea typeface="Cambria" panose="02040503050406030204" pitchFamily="18" charset="0"/>
              </a:rPr>
              <a:t>distribuție</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apă</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potabila</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pentru</a:t>
            </a:r>
            <a:r>
              <a:rPr lang="en-US" sz="1400" dirty="0">
                <a:solidFill>
                  <a:srgbClr val="002060"/>
                </a:solidFill>
                <a:latin typeface="Trebuchet MS" panose="020B0603020202020204" pitchFamily="34" charset="0"/>
                <a:ea typeface="Cambria" panose="02040503050406030204" pitchFamily="18" charset="0"/>
              </a:rPr>
              <a:t> nave se </a:t>
            </a:r>
            <a:r>
              <a:rPr lang="en-US" sz="1400" dirty="0" err="1">
                <a:solidFill>
                  <a:srgbClr val="002060"/>
                </a:solidFill>
                <a:latin typeface="Trebuchet MS" panose="020B0603020202020204" pitchFamily="34" charset="0"/>
                <a:ea typeface="Cambria" panose="02040503050406030204" pitchFamily="18" charset="0"/>
              </a:rPr>
              <a:t>dezvolta</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pe</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doua</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ramuri</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astfel</a:t>
            </a:r>
            <a:r>
              <a:rPr lang="en-US" sz="1400" dirty="0">
                <a:solidFill>
                  <a:srgbClr val="002060"/>
                </a:solidFill>
                <a:latin typeface="Trebuchet MS" panose="020B0603020202020204" pitchFamily="34" charset="0"/>
                <a:ea typeface="Cambria" panose="02040503050406030204" pitchFamily="18" charset="0"/>
              </a:rPr>
              <a:t>:</a:t>
            </a:r>
          </a:p>
          <a:p>
            <a:pPr marL="285750" indent="-285750" algn="just">
              <a:spcAft>
                <a:spcPts val="600"/>
              </a:spcAft>
              <a:buFont typeface="Arial" panose="020B0604020202020204" pitchFamily="34" charset="0"/>
              <a:buChar char="•"/>
            </a:pPr>
            <a:r>
              <a:rPr lang="en-US" sz="1400" dirty="0" err="1">
                <a:solidFill>
                  <a:srgbClr val="002060"/>
                </a:solidFill>
                <a:latin typeface="Trebuchet MS" panose="020B0603020202020204" pitchFamily="34" charset="0"/>
                <a:ea typeface="Cambria" panose="02040503050406030204" pitchFamily="18" charset="0"/>
              </a:rPr>
              <a:t>Ramura</a:t>
            </a:r>
            <a:r>
              <a:rPr lang="en-US" sz="1400" dirty="0">
                <a:solidFill>
                  <a:srgbClr val="002060"/>
                </a:solidFill>
                <a:latin typeface="Trebuchet MS" panose="020B0603020202020204" pitchFamily="34" charset="0"/>
                <a:ea typeface="Cambria" panose="02040503050406030204" pitchFamily="18" charset="0"/>
              </a:rPr>
              <a:t> 1 </a:t>
            </a:r>
            <a:r>
              <a:rPr lang="en-US" sz="1400" dirty="0" err="1">
                <a:solidFill>
                  <a:srgbClr val="002060"/>
                </a:solidFill>
                <a:latin typeface="Trebuchet MS" panose="020B0603020202020204" pitchFamily="34" charset="0"/>
                <a:ea typeface="Cambria" panose="02040503050406030204" pitchFamily="18" charset="0"/>
              </a:rPr>
              <a:t>alimentează</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cheul</a:t>
            </a:r>
            <a:r>
              <a:rPr lang="en-US" sz="1400" dirty="0">
                <a:solidFill>
                  <a:srgbClr val="002060"/>
                </a:solidFill>
                <a:latin typeface="Trebuchet MS" panose="020B0603020202020204" pitchFamily="34" charset="0"/>
                <a:ea typeface="Cambria" panose="02040503050406030204" pitchFamily="18" charset="0"/>
              </a:rPr>
              <a:t> 31, 32 </a:t>
            </a:r>
            <a:r>
              <a:rPr lang="en-US" sz="1400" dirty="0" err="1">
                <a:solidFill>
                  <a:srgbClr val="002060"/>
                </a:solidFill>
                <a:latin typeface="Trebuchet MS" panose="020B0603020202020204" pitchFamily="34" charset="0"/>
                <a:ea typeface="Cambria" panose="02040503050406030204" pitchFamily="18" charset="0"/>
              </a:rPr>
              <a:t>și</a:t>
            </a:r>
            <a:r>
              <a:rPr lang="en-US" sz="1400" dirty="0">
                <a:solidFill>
                  <a:srgbClr val="002060"/>
                </a:solidFill>
                <a:latin typeface="Trebuchet MS" panose="020B0603020202020204" pitchFamily="34" charset="0"/>
                <a:ea typeface="Cambria" panose="02040503050406030204" pitchFamily="18" charset="0"/>
              </a:rPr>
              <a:t> 33</a:t>
            </a:r>
          </a:p>
          <a:p>
            <a:pPr marL="285750" indent="-285750" algn="just">
              <a:spcAft>
                <a:spcPts val="600"/>
              </a:spcAft>
              <a:buFont typeface="Arial" panose="020B0604020202020204" pitchFamily="34" charset="0"/>
              <a:buChar char="•"/>
            </a:pPr>
            <a:r>
              <a:rPr lang="en-US" sz="1400" dirty="0" err="1">
                <a:solidFill>
                  <a:srgbClr val="002060"/>
                </a:solidFill>
                <a:latin typeface="Trebuchet MS" panose="020B0603020202020204" pitchFamily="34" charset="0"/>
                <a:ea typeface="Cambria" panose="02040503050406030204" pitchFamily="18" charset="0"/>
              </a:rPr>
              <a:t>Ramura</a:t>
            </a:r>
            <a:r>
              <a:rPr lang="en-US" sz="1400" dirty="0">
                <a:solidFill>
                  <a:srgbClr val="002060"/>
                </a:solidFill>
                <a:latin typeface="Trebuchet MS" panose="020B0603020202020204" pitchFamily="34" charset="0"/>
                <a:ea typeface="Cambria" panose="02040503050406030204" pitchFamily="18" charset="0"/>
              </a:rPr>
              <a:t> 2 </a:t>
            </a:r>
            <a:r>
              <a:rPr lang="en-US" sz="1400" dirty="0" err="1">
                <a:solidFill>
                  <a:srgbClr val="002060"/>
                </a:solidFill>
                <a:latin typeface="Trebuchet MS" panose="020B0603020202020204" pitchFamily="34" charset="0"/>
                <a:ea typeface="Cambria" panose="02040503050406030204" pitchFamily="18" charset="0"/>
              </a:rPr>
              <a:t>alimentează</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cheul</a:t>
            </a:r>
            <a:r>
              <a:rPr lang="en-US" sz="1400" dirty="0">
                <a:solidFill>
                  <a:srgbClr val="002060"/>
                </a:solidFill>
                <a:latin typeface="Trebuchet MS" panose="020B0603020202020204" pitchFamily="34" charset="0"/>
                <a:ea typeface="Cambria" panose="02040503050406030204" pitchFamily="18" charset="0"/>
              </a:rPr>
              <a:t> 34, 35, 36, 37 </a:t>
            </a:r>
            <a:r>
              <a:rPr lang="en-US" sz="1400" dirty="0" err="1">
                <a:solidFill>
                  <a:srgbClr val="002060"/>
                </a:solidFill>
                <a:latin typeface="Trebuchet MS" panose="020B0603020202020204" pitchFamily="34" charset="0"/>
                <a:ea typeface="Cambria" panose="02040503050406030204" pitchFamily="18" charset="0"/>
              </a:rPr>
              <a:t>și</a:t>
            </a:r>
            <a:r>
              <a:rPr lang="en-US" sz="1400" dirty="0">
                <a:solidFill>
                  <a:srgbClr val="002060"/>
                </a:solidFill>
                <a:latin typeface="Trebuchet MS" panose="020B0603020202020204" pitchFamily="34" charset="0"/>
                <a:ea typeface="Cambria" panose="02040503050406030204" pitchFamily="18" charset="0"/>
              </a:rPr>
              <a:t> 38</a:t>
            </a:r>
          </a:p>
          <a:p>
            <a:pPr marL="285750" indent="-285750" algn="just">
              <a:spcAft>
                <a:spcPts val="600"/>
              </a:spcAft>
              <a:buFont typeface="Arial" panose="020B0604020202020204" pitchFamily="34" charset="0"/>
              <a:buChar char="•"/>
            </a:pPr>
            <a:r>
              <a:rPr lang="en-US" sz="1400" dirty="0" err="1">
                <a:solidFill>
                  <a:srgbClr val="002060"/>
                </a:solidFill>
                <a:latin typeface="Trebuchet MS" panose="020B0603020202020204" pitchFamily="34" charset="0"/>
                <a:ea typeface="Cambria" panose="02040503050406030204" pitchFamily="18" charset="0"/>
              </a:rPr>
              <a:t>Conductele</a:t>
            </a:r>
            <a:r>
              <a:rPr lang="en-US" sz="1400" dirty="0">
                <a:solidFill>
                  <a:srgbClr val="002060"/>
                </a:solidFill>
                <a:latin typeface="Trebuchet MS" panose="020B0603020202020204" pitchFamily="34" charset="0"/>
                <a:ea typeface="Cambria" panose="02040503050406030204" pitchFamily="18" charset="0"/>
              </a:rPr>
              <a:t> se </a:t>
            </a:r>
            <a:r>
              <a:rPr lang="en-US" sz="1400" dirty="0" err="1">
                <a:solidFill>
                  <a:srgbClr val="002060"/>
                </a:solidFill>
                <a:latin typeface="Trebuchet MS" panose="020B0603020202020204" pitchFamily="34" charset="0"/>
                <a:ea typeface="Cambria" panose="02040503050406030204" pitchFamily="18" charset="0"/>
              </a:rPr>
              <a:t>vor</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realiza</a:t>
            </a:r>
            <a:r>
              <a:rPr lang="en-US" sz="1400" dirty="0">
                <a:solidFill>
                  <a:srgbClr val="002060"/>
                </a:solidFill>
                <a:latin typeface="Trebuchet MS" panose="020B0603020202020204" pitchFamily="34" charset="0"/>
                <a:ea typeface="Cambria" panose="02040503050406030204" pitchFamily="18" charset="0"/>
              </a:rPr>
              <a:t> din </a:t>
            </a:r>
            <a:r>
              <a:rPr lang="en-US" sz="1400" dirty="0" err="1">
                <a:solidFill>
                  <a:srgbClr val="002060"/>
                </a:solidFill>
                <a:latin typeface="Trebuchet MS" panose="020B0603020202020204" pitchFamily="34" charset="0"/>
                <a:ea typeface="Cambria" panose="02040503050406030204" pitchFamily="18" charset="0"/>
              </a:rPr>
              <a:t>polietilena</a:t>
            </a:r>
            <a:r>
              <a:rPr lang="en-US" sz="1400" dirty="0">
                <a:solidFill>
                  <a:srgbClr val="002060"/>
                </a:solidFill>
                <a:latin typeface="Trebuchet MS" panose="020B0603020202020204" pitchFamily="34" charset="0"/>
                <a:ea typeface="Cambria" panose="02040503050406030204" pitchFamily="18" charset="0"/>
              </a:rPr>
              <a:t> de </a:t>
            </a:r>
            <a:r>
              <a:rPr lang="en-US" sz="1400" dirty="0" err="1">
                <a:solidFill>
                  <a:srgbClr val="002060"/>
                </a:solidFill>
                <a:latin typeface="Trebuchet MS" panose="020B0603020202020204" pitchFamily="34" charset="0"/>
                <a:ea typeface="Cambria" panose="02040503050406030204" pitchFamily="18" charset="0"/>
              </a:rPr>
              <a:t>înaltă</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densitate</a:t>
            </a:r>
            <a:r>
              <a:rPr lang="en-US" sz="1400" dirty="0">
                <a:solidFill>
                  <a:srgbClr val="002060"/>
                </a:solidFill>
                <a:latin typeface="Trebuchet MS" panose="020B0603020202020204" pitchFamily="34" charset="0"/>
                <a:ea typeface="Cambria" panose="02040503050406030204" pitchFamily="18" charset="0"/>
              </a:rPr>
              <a:t> (PEID) cu </a:t>
            </a:r>
            <a:r>
              <a:rPr lang="en-US" sz="1400" dirty="0" err="1">
                <a:solidFill>
                  <a:srgbClr val="002060"/>
                </a:solidFill>
                <a:latin typeface="Trebuchet MS" panose="020B0603020202020204" pitchFamily="34" charset="0"/>
                <a:ea typeface="Cambria" panose="02040503050406030204" pitchFamily="18" charset="0"/>
              </a:rPr>
              <a:t>agrement</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tehnic</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pentru</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transportul</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apei</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potabile</a:t>
            </a:r>
            <a:r>
              <a:rPr lang="en-US" sz="1400" dirty="0">
                <a:solidFill>
                  <a:srgbClr val="002060"/>
                </a:solidFill>
                <a:latin typeface="Trebuchet MS" panose="020B0603020202020204" pitchFamily="34" charset="0"/>
                <a:ea typeface="Cambria" panose="02040503050406030204" pitchFamily="18" charset="0"/>
              </a:rPr>
              <a:t>.</a:t>
            </a:r>
          </a:p>
          <a:p>
            <a:pPr marL="285750" indent="-285750" algn="just">
              <a:spcAft>
                <a:spcPts val="600"/>
              </a:spcAft>
              <a:buFont typeface="Arial" panose="020B0604020202020204" pitchFamily="34" charset="0"/>
              <a:buChar char="•"/>
            </a:pPr>
            <a:r>
              <a:rPr lang="en-US" sz="1400" dirty="0" err="1">
                <a:solidFill>
                  <a:srgbClr val="002060"/>
                </a:solidFill>
                <a:latin typeface="Trebuchet MS" panose="020B0603020202020204" pitchFamily="34" charset="0"/>
                <a:ea typeface="Cambria" panose="02040503050406030204" pitchFamily="18" charset="0"/>
              </a:rPr>
              <a:t>Căminele</a:t>
            </a:r>
            <a:r>
              <a:rPr lang="en-US" sz="1400" dirty="0">
                <a:solidFill>
                  <a:srgbClr val="002060"/>
                </a:solidFill>
                <a:latin typeface="Trebuchet MS" panose="020B0603020202020204" pitchFamily="34" charset="0"/>
                <a:ea typeface="Cambria" panose="02040503050406030204" pitchFamily="18" charset="0"/>
              </a:rPr>
              <a:t> de vane, </a:t>
            </a:r>
            <a:r>
              <a:rPr lang="en-US" sz="1400" dirty="0" err="1">
                <a:solidFill>
                  <a:srgbClr val="002060"/>
                </a:solidFill>
                <a:latin typeface="Trebuchet MS" panose="020B0603020202020204" pitchFamily="34" charset="0"/>
                <a:ea typeface="Cambria" panose="02040503050406030204" pitchFamily="18" charset="0"/>
              </a:rPr>
              <a:t>aerisire</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și</a:t>
            </a:r>
            <a:r>
              <a:rPr lang="en-US" sz="1400" dirty="0">
                <a:solidFill>
                  <a:srgbClr val="002060"/>
                </a:solidFill>
                <a:latin typeface="Trebuchet MS" panose="020B0603020202020204" pitchFamily="34" charset="0"/>
                <a:ea typeface="Cambria" panose="02040503050406030204" pitchFamily="18" charset="0"/>
              </a:rPr>
              <a:t>/</a:t>
            </a:r>
            <a:r>
              <a:rPr lang="en-US" sz="1400" dirty="0" err="1">
                <a:solidFill>
                  <a:srgbClr val="002060"/>
                </a:solidFill>
                <a:latin typeface="Trebuchet MS" panose="020B0603020202020204" pitchFamily="34" charset="0"/>
                <a:ea typeface="Cambria" panose="02040503050406030204" pitchFamily="18" charset="0"/>
              </a:rPr>
              <a:t>sau</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golire</a:t>
            </a:r>
            <a:r>
              <a:rPr lang="en-US" sz="1400" dirty="0">
                <a:solidFill>
                  <a:srgbClr val="002060"/>
                </a:solidFill>
                <a:latin typeface="Trebuchet MS" panose="020B0603020202020204" pitchFamily="34" charset="0"/>
                <a:ea typeface="Cambria" panose="02040503050406030204" pitchFamily="18" charset="0"/>
              </a:rPr>
              <a:t> se </a:t>
            </a:r>
            <a:r>
              <a:rPr lang="en-US" sz="1400" dirty="0" err="1">
                <a:solidFill>
                  <a:srgbClr val="002060"/>
                </a:solidFill>
                <a:latin typeface="Trebuchet MS" panose="020B0603020202020204" pitchFamily="34" charset="0"/>
                <a:ea typeface="Cambria" panose="02040503050406030204" pitchFamily="18" charset="0"/>
              </a:rPr>
              <a:t>vor</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realiza</a:t>
            </a:r>
            <a:r>
              <a:rPr lang="en-US" sz="1400" dirty="0">
                <a:solidFill>
                  <a:srgbClr val="002060"/>
                </a:solidFill>
                <a:latin typeface="Trebuchet MS" panose="020B0603020202020204" pitchFamily="34" charset="0"/>
                <a:ea typeface="Cambria" panose="02040503050406030204" pitchFamily="18" charset="0"/>
              </a:rPr>
              <a:t> din </a:t>
            </a:r>
            <a:r>
              <a:rPr lang="en-US" sz="1400" dirty="0" err="1">
                <a:solidFill>
                  <a:srgbClr val="002060"/>
                </a:solidFill>
                <a:latin typeface="Trebuchet MS" panose="020B0603020202020204" pitchFamily="34" charset="0"/>
                <a:ea typeface="Cambria" panose="02040503050406030204" pitchFamily="18" charset="0"/>
              </a:rPr>
              <a:t>beton</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armat</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acoperite</a:t>
            </a:r>
            <a:r>
              <a:rPr lang="en-US" sz="1400" dirty="0">
                <a:solidFill>
                  <a:srgbClr val="002060"/>
                </a:solidFill>
                <a:latin typeface="Trebuchet MS" panose="020B0603020202020204" pitchFamily="34" charset="0"/>
                <a:ea typeface="Cambria" panose="02040503050406030204" pitchFamily="18" charset="0"/>
              </a:rPr>
              <a:t> cu </a:t>
            </a:r>
            <a:r>
              <a:rPr lang="en-US" sz="1400" dirty="0" err="1">
                <a:solidFill>
                  <a:srgbClr val="002060"/>
                </a:solidFill>
                <a:latin typeface="Trebuchet MS" panose="020B0603020202020204" pitchFamily="34" charset="0"/>
                <a:ea typeface="Cambria" panose="02040503050406030204" pitchFamily="18" charset="0"/>
              </a:rPr>
              <a:t>capace</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carosabile</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clasa</a:t>
            </a:r>
            <a:r>
              <a:rPr lang="en-US" sz="1400" dirty="0">
                <a:solidFill>
                  <a:srgbClr val="002060"/>
                </a:solidFill>
                <a:latin typeface="Trebuchet MS" panose="020B0603020202020204" pitchFamily="34" charset="0"/>
                <a:ea typeface="Cambria" panose="02040503050406030204" pitchFamily="18" charset="0"/>
              </a:rPr>
              <a:t> D400.</a:t>
            </a:r>
          </a:p>
          <a:p>
            <a:pPr marL="285750" indent="-285750" algn="just">
              <a:spcAft>
                <a:spcPts val="600"/>
              </a:spcAft>
              <a:buFont typeface="Arial" panose="020B0604020202020204" pitchFamily="34" charset="0"/>
              <a:buChar char="•"/>
            </a:pPr>
            <a:r>
              <a:rPr lang="en-US" sz="1400" dirty="0">
                <a:solidFill>
                  <a:srgbClr val="002060"/>
                </a:solidFill>
                <a:latin typeface="Trebuchet MS" panose="020B0603020202020204" pitchFamily="34" charset="0"/>
                <a:ea typeface="Cambria" panose="02040503050406030204" pitchFamily="18" charset="0"/>
              </a:rPr>
              <a:t>De la </a:t>
            </a:r>
            <a:r>
              <a:rPr lang="en-US" sz="1400" dirty="0" err="1">
                <a:solidFill>
                  <a:srgbClr val="002060"/>
                </a:solidFill>
                <a:latin typeface="Trebuchet MS" panose="020B0603020202020204" pitchFamily="34" charset="0"/>
                <a:ea typeface="Cambria" panose="02040503050406030204" pitchFamily="18" charset="0"/>
              </a:rPr>
              <a:t>punctul</a:t>
            </a:r>
            <a:r>
              <a:rPr lang="en-US" sz="1400" dirty="0">
                <a:solidFill>
                  <a:srgbClr val="002060"/>
                </a:solidFill>
                <a:latin typeface="Trebuchet MS" panose="020B0603020202020204" pitchFamily="34" charset="0"/>
                <a:ea typeface="Cambria" panose="02040503050406030204" pitchFamily="18" charset="0"/>
              </a:rPr>
              <a:t> de </a:t>
            </a:r>
            <a:r>
              <a:rPr lang="en-US" sz="1400" dirty="0" err="1">
                <a:solidFill>
                  <a:srgbClr val="002060"/>
                </a:solidFill>
                <a:latin typeface="Trebuchet MS" panose="020B0603020202020204" pitchFamily="34" charset="0"/>
                <a:ea typeface="Cambria" panose="02040503050406030204" pitchFamily="18" charset="0"/>
              </a:rPr>
              <a:t>branșare</a:t>
            </a:r>
            <a:r>
              <a:rPr lang="en-US" sz="1400" dirty="0">
                <a:solidFill>
                  <a:srgbClr val="002060"/>
                </a:solidFill>
                <a:latin typeface="Trebuchet MS" panose="020B0603020202020204" pitchFamily="34" charset="0"/>
                <a:ea typeface="Cambria" panose="02040503050406030204" pitchFamily="18" charset="0"/>
              </a:rPr>
              <a:t> la </a:t>
            </a:r>
            <a:r>
              <a:rPr lang="en-US" sz="1400" dirty="0" err="1">
                <a:solidFill>
                  <a:srgbClr val="002060"/>
                </a:solidFill>
                <a:latin typeface="Trebuchet MS" panose="020B0603020202020204" pitchFamily="34" charset="0"/>
                <a:ea typeface="Cambria" panose="02040503050406030204" pitchFamily="18" charset="0"/>
              </a:rPr>
              <a:t>rețeaua</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publica</a:t>
            </a:r>
            <a:r>
              <a:rPr lang="en-US" sz="1400" dirty="0">
                <a:solidFill>
                  <a:srgbClr val="002060"/>
                </a:solidFill>
                <a:latin typeface="Trebuchet MS" panose="020B0603020202020204" pitchFamily="34" charset="0"/>
                <a:ea typeface="Cambria" panose="02040503050406030204" pitchFamily="18" charset="0"/>
              </a:rPr>
              <a:t> a </a:t>
            </a:r>
            <a:r>
              <a:rPr lang="en-US" sz="1400" dirty="0" err="1">
                <a:solidFill>
                  <a:srgbClr val="002060"/>
                </a:solidFill>
                <a:latin typeface="Trebuchet MS" panose="020B0603020202020204" pitchFamily="34" charset="0"/>
                <a:ea typeface="Cambria" panose="02040503050406030204" pitchFamily="18" charset="0"/>
              </a:rPr>
              <a:t>municipiului</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Brăila</a:t>
            </a:r>
            <a:r>
              <a:rPr lang="en-US" sz="1400" dirty="0">
                <a:solidFill>
                  <a:srgbClr val="002060"/>
                </a:solidFill>
                <a:latin typeface="Trebuchet MS" panose="020B0603020202020204" pitchFamily="34" charset="0"/>
                <a:ea typeface="Cambria" panose="02040503050406030204" pitchFamily="18" charset="0"/>
              </a:rPr>
              <a:t> se </a:t>
            </a:r>
            <a:r>
              <a:rPr lang="en-US" sz="1400" dirty="0" err="1">
                <a:solidFill>
                  <a:srgbClr val="002060"/>
                </a:solidFill>
                <a:latin typeface="Trebuchet MS" panose="020B0603020202020204" pitchFamily="34" charset="0"/>
                <a:ea typeface="Cambria" panose="02040503050406030204" pitchFamily="18" charset="0"/>
              </a:rPr>
              <a:t>va</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dezvolta</a:t>
            </a:r>
            <a:r>
              <a:rPr lang="en-US" sz="1400" dirty="0">
                <a:solidFill>
                  <a:srgbClr val="002060"/>
                </a:solidFill>
                <a:latin typeface="Trebuchet MS" panose="020B0603020202020204" pitchFamily="34" charset="0"/>
                <a:ea typeface="Cambria" panose="02040503050406030204" pitchFamily="18" charset="0"/>
              </a:rPr>
              <a:t> o </a:t>
            </a:r>
            <a:r>
              <a:rPr lang="en-US" sz="1400" dirty="0" err="1">
                <a:solidFill>
                  <a:srgbClr val="002060"/>
                </a:solidFill>
                <a:latin typeface="Trebuchet MS" panose="020B0603020202020204" pitchFamily="34" charset="0"/>
                <a:ea typeface="Cambria" panose="02040503050406030204" pitchFamily="18" charset="0"/>
              </a:rPr>
              <a:t>rețea</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principală</a:t>
            </a:r>
            <a:r>
              <a:rPr lang="en-US" sz="1400" dirty="0">
                <a:solidFill>
                  <a:srgbClr val="002060"/>
                </a:solidFill>
                <a:latin typeface="Trebuchet MS" panose="020B0603020202020204" pitchFamily="34" charset="0"/>
                <a:ea typeface="Cambria" panose="02040503050406030204" pitchFamily="18" charset="0"/>
              </a:rPr>
              <a:t> de </a:t>
            </a:r>
            <a:r>
              <a:rPr lang="en-US" sz="1400" dirty="0" err="1">
                <a:solidFill>
                  <a:srgbClr val="002060"/>
                </a:solidFill>
                <a:latin typeface="Trebuchet MS" panose="020B0603020202020204" pitchFamily="34" charset="0"/>
                <a:ea typeface="Cambria" panose="02040503050406030204" pitchFamily="18" charset="0"/>
              </a:rPr>
              <a:t>distribuție</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formată</a:t>
            </a:r>
            <a:r>
              <a:rPr lang="en-US" sz="1400" dirty="0">
                <a:solidFill>
                  <a:srgbClr val="002060"/>
                </a:solidFill>
                <a:latin typeface="Trebuchet MS" panose="020B0603020202020204" pitchFamily="34" charset="0"/>
                <a:ea typeface="Cambria" panose="02040503050406030204" pitchFamily="18" charset="0"/>
              </a:rPr>
              <a:t> din </a:t>
            </a:r>
            <a:r>
              <a:rPr lang="en-US" sz="1400" dirty="0" err="1">
                <a:solidFill>
                  <a:srgbClr val="002060"/>
                </a:solidFill>
                <a:latin typeface="Trebuchet MS" panose="020B0603020202020204" pitchFamily="34" charset="0"/>
                <a:ea typeface="Cambria" panose="02040503050406030204" pitchFamily="18" charset="0"/>
              </a:rPr>
              <a:t>conducte</a:t>
            </a:r>
            <a:r>
              <a:rPr lang="en-US" sz="1400" dirty="0">
                <a:solidFill>
                  <a:srgbClr val="002060"/>
                </a:solidFill>
                <a:latin typeface="Trebuchet MS" panose="020B0603020202020204" pitchFamily="34" charset="0"/>
                <a:ea typeface="Cambria" panose="02040503050406030204" pitchFamily="18" charset="0"/>
              </a:rPr>
              <a:t> de </a:t>
            </a:r>
            <a:r>
              <a:rPr lang="en-US" sz="1400" dirty="0" err="1">
                <a:solidFill>
                  <a:srgbClr val="002060"/>
                </a:solidFill>
                <a:latin typeface="Trebuchet MS" panose="020B0603020202020204" pitchFamily="34" charset="0"/>
                <a:ea typeface="Cambria" panose="02040503050406030204" pitchFamily="18" charset="0"/>
              </a:rPr>
              <a:t>polietilene</a:t>
            </a:r>
            <a:r>
              <a:rPr lang="en-US" sz="1400" dirty="0">
                <a:solidFill>
                  <a:srgbClr val="002060"/>
                </a:solidFill>
                <a:latin typeface="Trebuchet MS" panose="020B0603020202020204" pitchFamily="34" charset="0"/>
                <a:ea typeface="Cambria" panose="02040503050406030204" pitchFamily="18" charset="0"/>
              </a:rPr>
              <a:t> de </a:t>
            </a:r>
            <a:r>
              <a:rPr lang="en-US" sz="1400" dirty="0" err="1">
                <a:solidFill>
                  <a:srgbClr val="002060"/>
                </a:solidFill>
                <a:latin typeface="Trebuchet MS" panose="020B0603020202020204" pitchFamily="34" charset="0"/>
                <a:ea typeface="Cambria" panose="02040503050406030204" pitchFamily="18" charset="0"/>
              </a:rPr>
              <a:t>înaltă</a:t>
            </a:r>
            <a:r>
              <a:rPr lang="en-US" sz="1400" dirty="0">
                <a:solidFill>
                  <a:srgbClr val="002060"/>
                </a:solidFill>
                <a:latin typeface="Trebuchet MS" panose="020B0603020202020204" pitchFamily="34" charset="0"/>
                <a:ea typeface="Cambria" panose="02040503050406030204" pitchFamily="18" charset="0"/>
              </a:rPr>
              <a:t> </a:t>
            </a:r>
            <a:r>
              <a:rPr lang="en-US" sz="1400" dirty="0" err="1">
                <a:solidFill>
                  <a:srgbClr val="002060"/>
                </a:solidFill>
                <a:latin typeface="Trebuchet MS" panose="020B0603020202020204" pitchFamily="34" charset="0"/>
                <a:ea typeface="Cambria" panose="02040503050406030204" pitchFamily="18" charset="0"/>
              </a:rPr>
              <a:t>densitate</a:t>
            </a:r>
            <a:r>
              <a:rPr lang="en-US" sz="1400" dirty="0">
                <a:solidFill>
                  <a:srgbClr val="002060"/>
                </a:solidFill>
                <a:latin typeface="Trebuchet MS" panose="020B0603020202020204" pitchFamily="34" charset="0"/>
                <a:ea typeface="Cambria" panose="02040503050406030204" pitchFamily="18" charset="0"/>
              </a:rPr>
              <a:t> cu </a:t>
            </a:r>
            <a:r>
              <a:rPr lang="en-US" sz="1400" dirty="0" err="1">
                <a:solidFill>
                  <a:srgbClr val="002060"/>
                </a:solidFill>
                <a:latin typeface="Trebuchet MS" panose="020B0603020202020204" pitchFamily="34" charset="0"/>
                <a:ea typeface="Cambria" panose="02040503050406030204" pitchFamily="18" charset="0"/>
              </a:rPr>
              <a:t>diametrul</a:t>
            </a:r>
            <a:r>
              <a:rPr lang="en-US" sz="1400" dirty="0">
                <a:solidFill>
                  <a:srgbClr val="002060"/>
                </a:solidFill>
                <a:latin typeface="Trebuchet MS" panose="020B0603020202020204" pitchFamily="34" charset="0"/>
                <a:ea typeface="Cambria" panose="02040503050406030204" pitchFamily="18" charset="0"/>
              </a:rPr>
              <a:t> exterior de 125mm. </a:t>
            </a:r>
          </a:p>
          <a:p>
            <a:pPr>
              <a:spcAft>
                <a:spcPts val="600"/>
              </a:spcAft>
            </a:pPr>
            <a:r>
              <a:rPr lang="en-US" sz="1400" b="1" dirty="0" err="1">
                <a:solidFill>
                  <a:srgbClr val="002060"/>
                </a:solidFill>
                <a:latin typeface="Trebuchet MS" panose="020B0603020202020204" pitchFamily="34" charset="0"/>
                <a:ea typeface="Cambria" panose="02040503050406030204" pitchFamily="18" charset="0"/>
              </a:rPr>
              <a:t>Canalizarea</a:t>
            </a:r>
            <a:r>
              <a:rPr lang="en-US" sz="1400" b="1" dirty="0">
                <a:solidFill>
                  <a:srgbClr val="002060"/>
                </a:solidFill>
                <a:latin typeface="Trebuchet MS" panose="020B0603020202020204" pitchFamily="34" charset="0"/>
                <a:ea typeface="Cambria" panose="02040503050406030204" pitchFamily="18" charset="0"/>
              </a:rPr>
              <a:t> </a:t>
            </a:r>
            <a:r>
              <a:rPr lang="en-US" sz="1400" b="1" dirty="0" err="1">
                <a:solidFill>
                  <a:srgbClr val="002060"/>
                </a:solidFill>
                <a:latin typeface="Trebuchet MS" panose="020B0603020202020204" pitchFamily="34" charset="0"/>
                <a:ea typeface="Cambria" panose="02040503050406030204" pitchFamily="18" charset="0"/>
              </a:rPr>
              <a:t>pluvială</a:t>
            </a:r>
            <a:r>
              <a:rPr lang="en-US" sz="1400" b="1" dirty="0">
                <a:solidFill>
                  <a:srgbClr val="002060"/>
                </a:solidFill>
                <a:latin typeface="Trebuchet MS" panose="020B0603020202020204" pitchFamily="34" charset="0"/>
                <a:ea typeface="Cambria" panose="02040503050406030204" pitchFamily="18" charset="0"/>
              </a:rPr>
              <a:t>:</a:t>
            </a:r>
          </a:p>
          <a:p>
            <a:pPr marL="285750" indent="-285750" algn="just">
              <a:spcAft>
                <a:spcPts val="600"/>
              </a:spcAft>
              <a:buFont typeface="Arial" panose="020B0604020202020204" pitchFamily="34" charset="0"/>
              <a:buChar char="•"/>
            </a:pPr>
            <a:r>
              <a:rPr lang="ro-RO" sz="1400" dirty="0">
                <a:solidFill>
                  <a:srgbClr val="002060"/>
                </a:solidFill>
                <a:latin typeface="Trebuchet MS" panose="020B0603020202020204" pitchFamily="34" charset="0"/>
                <a:ea typeface="Cambria" panose="02040503050406030204" pitchFamily="18" charset="0"/>
              </a:rPr>
              <a:t>Soluția optima de protejare a mediului înconjurător împotriva poluării accidentale cu hidrocarburi este de colectare controlata a apelor pluviale și epurarea lor înainte de a fi evacuate în emisarul natural (fluviul Dunărea).</a:t>
            </a:r>
            <a:endParaRPr lang="en-US" sz="1400" dirty="0">
              <a:solidFill>
                <a:srgbClr val="002060"/>
              </a:solidFill>
              <a:latin typeface="Trebuchet MS" panose="020B0603020202020204" pitchFamily="34" charset="0"/>
              <a:ea typeface="Cambria" panose="02040503050406030204" pitchFamily="18" charset="0"/>
            </a:endParaRPr>
          </a:p>
          <a:p>
            <a:pPr marL="285750" indent="-285750" algn="just">
              <a:spcAft>
                <a:spcPts val="600"/>
              </a:spcAft>
              <a:buFont typeface="Arial" panose="020B0604020202020204" pitchFamily="34" charset="0"/>
              <a:buChar char="•"/>
            </a:pPr>
            <a:r>
              <a:rPr lang="ro-RO" sz="1400" dirty="0">
                <a:solidFill>
                  <a:srgbClr val="002060"/>
                </a:solidFill>
                <a:latin typeface="Trebuchet MS" panose="020B0603020202020204" pitchFamily="34" charset="0"/>
                <a:ea typeface="Cambria" panose="02040503050406030204" pitchFamily="18" charset="0"/>
              </a:rPr>
              <a:t>Colectarea apelor pluviale se va realiza prin intermediul rigolelor pluviale carosabile, gurilor pluviale stradale (geigere) și prin pantele zonelor sistematizate.</a:t>
            </a:r>
            <a:endParaRPr lang="en-US" sz="1400" dirty="0">
              <a:solidFill>
                <a:srgbClr val="002060"/>
              </a:solidFill>
              <a:latin typeface="Trebuchet MS" panose="020B0603020202020204" pitchFamily="34" charset="0"/>
              <a:ea typeface="Cambria" panose="02040503050406030204" pitchFamily="18" charset="0"/>
            </a:endParaRPr>
          </a:p>
          <a:p>
            <a:pPr marL="285750" indent="-285750" algn="just">
              <a:spcAft>
                <a:spcPts val="600"/>
              </a:spcAft>
              <a:buFont typeface="Arial" panose="020B0604020202020204" pitchFamily="34" charset="0"/>
              <a:buChar char="•"/>
            </a:pPr>
            <a:r>
              <a:rPr lang="ro-RO" sz="1400" dirty="0">
                <a:solidFill>
                  <a:srgbClr val="002060"/>
                </a:solidFill>
                <a:latin typeface="Trebuchet MS" panose="020B0603020202020204" pitchFamily="34" charset="0"/>
                <a:ea typeface="Cambria" panose="02040503050406030204" pitchFamily="18" charset="0"/>
              </a:rPr>
              <a:t>Apele pluviale colectate de pe suprafețele portuare sunt transportate gravitațional, prin conducte din PVC cu diametrul de 315 mm, la separatorul de hidrocarburi.</a:t>
            </a:r>
            <a:endParaRPr lang="en-US" sz="1400" dirty="0">
              <a:solidFill>
                <a:srgbClr val="002060"/>
              </a:solidFill>
              <a:latin typeface="Trebuchet MS" panose="020B0603020202020204" pitchFamily="34" charset="0"/>
              <a:ea typeface="Cambria" panose="02040503050406030204" pitchFamily="18" charset="0"/>
            </a:endParaRPr>
          </a:p>
          <a:p>
            <a:pPr marL="285750" indent="-285750" algn="just">
              <a:spcAft>
                <a:spcPts val="600"/>
              </a:spcAft>
              <a:buFont typeface="Arial" panose="020B0604020202020204" pitchFamily="34" charset="0"/>
              <a:buChar char="•"/>
            </a:pPr>
            <a:r>
              <a:rPr lang="ro-RO" sz="1400" dirty="0">
                <a:solidFill>
                  <a:srgbClr val="002060"/>
                </a:solidFill>
                <a:latin typeface="Trebuchet MS" panose="020B0603020202020204" pitchFamily="34" charset="0"/>
                <a:ea typeface="Cambria" panose="02040503050406030204" pitchFamily="18" charset="0"/>
              </a:rPr>
              <a:t>Sistemul de colectare, transport, epurare și evacuare a apelor pluviale este structurat pe subsisteme de canalizare pluviala astfel încât sa se valorifice pantele terenului sistematizat. Prin valorificarea pantelor terenului se elimina obligativitatea pompării apelor colectate.</a:t>
            </a:r>
            <a:endParaRPr lang="en-US" sz="1400" dirty="0">
              <a:solidFill>
                <a:srgbClr val="002060"/>
              </a:solidFill>
              <a:latin typeface="Trebuchet MS" panose="020B0603020202020204" pitchFamily="34" charset="0"/>
              <a:ea typeface="Cambria" panose="02040503050406030204" pitchFamily="18" charset="0"/>
            </a:endParaRPr>
          </a:p>
          <a:p>
            <a:pPr algn="just">
              <a:spcAft>
                <a:spcPts val="600"/>
              </a:spcAft>
            </a:pPr>
            <a:r>
              <a:rPr lang="ro-RO" sz="1600" dirty="0"/>
              <a:t> </a:t>
            </a:r>
            <a:endParaRPr lang="en-US" sz="1600" dirty="0"/>
          </a:p>
          <a:p>
            <a:endParaRPr lang="en-US" sz="1600" dirty="0"/>
          </a:p>
        </p:txBody>
      </p:sp>
    </p:spTree>
    <p:extLst>
      <p:ext uri="{BB962C8B-B14F-4D97-AF65-F5344CB8AC3E}">
        <p14:creationId xmlns:p14="http://schemas.microsoft.com/office/powerpoint/2010/main" val="1021226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940639736"/>
              </p:ext>
            </p:extLst>
          </p:nvPr>
        </p:nvGraphicFramePr>
        <p:xfrm>
          <a:off x="0" y="220663"/>
          <a:ext cx="12100033" cy="6416675"/>
        </p:xfrm>
        <a:graphic>
          <a:graphicData uri="http://schemas.openxmlformats.org/presentationml/2006/ole">
            <mc:AlternateContent xmlns:mc="http://schemas.openxmlformats.org/markup-compatibility/2006">
              <mc:Choice xmlns:v="urn:schemas-microsoft-com:vml" Requires="v">
                <p:oleObj spid="_x0000_s1025" name="Acrobat Document" r:id="rId3" imgW="9075264" imgH="6415933" progId="AcroExch.Document.DC">
                  <p:embed/>
                </p:oleObj>
              </mc:Choice>
              <mc:Fallback>
                <p:oleObj name="Acrobat Document" r:id="rId3" imgW="9075264" imgH="6415933" progId="AcroExch.Document.DC">
                  <p:embed/>
                  <p:pic>
                    <p:nvPicPr>
                      <p:cNvPr id="2" name="Object 1"/>
                      <p:cNvPicPr/>
                      <p:nvPr/>
                    </p:nvPicPr>
                    <p:blipFill>
                      <a:blip r:embed="rId4"/>
                      <a:stretch>
                        <a:fillRect/>
                      </a:stretch>
                    </p:blipFill>
                    <p:spPr>
                      <a:xfrm>
                        <a:off x="0" y="220663"/>
                        <a:ext cx="12100033" cy="6416675"/>
                      </a:xfrm>
                      <a:prstGeom prst="rect">
                        <a:avLst/>
                      </a:prstGeom>
                    </p:spPr>
                  </p:pic>
                </p:oleObj>
              </mc:Fallback>
            </mc:AlternateContent>
          </a:graphicData>
        </a:graphic>
      </p:graphicFrame>
    </p:spTree>
    <p:extLst>
      <p:ext uri="{BB962C8B-B14F-4D97-AF65-F5344CB8AC3E}">
        <p14:creationId xmlns:p14="http://schemas.microsoft.com/office/powerpoint/2010/main" val="2124633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134" y="1405145"/>
            <a:ext cx="11246840" cy="4627229"/>
          </a:xfrm>
          <a:prstGeom prst="rect">
            <a:avLst/>
          </a:prstGeom>
        </p:spPr>
        <p:txBody>
          <a:bodyPr wrap="square">
            <a:spAutoFit/>
          </a:bodyPr>
          <a:lstStyle/>
          <a:p>
            <a:pPr algn="just">
              <a:lnSpc>
                <a:spcPct val="107000"/>
              </a:lnSpc>
              <a:spcAft>
                <a:spcPts val="1200"/>
              </a:spcAft>
            </a:pPr>
            <a:r>
              <a:rPr lang="en-US" sz="1400" b="1"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A</a:t>
            </a:r>
            <a:r>
              <a:rPr lang="ro-RO" sz="1400" b="1"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vantaje ale solutiilor </a:t>
            </a:r>
            <a:r>
              <a:rPr lang="en-US" sz="1400" b="1" dirty="0" err="1">
                <a:solidFill>
                  <a:srgbClr val="002060"/>
                </a:solidFill>
                <a:latin typeface="Trebuchet MS" panose="020B0603020202020204" pitchFamily="34" charset="0"/>
                <a:ea typeface="Calibri" panose="020F0502020204030204" pitchFamily="34" charset="0"/>
                <a:cs typeface="Times New Roman" panose="02020603050405020304" pitchFamily="18" charset="0"/>
              </a:rPr>
              <a:t>proiectate</a:t>
            </a:r>
            <a:r>
              <a:rPr lang="en-US" sz="1400" b="1"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 </a:t>
            </a:r>
            <a:r>
              <a:rPr lang="en-US" sz="1400" b="1" dirty="0" err="1">
                <a:solidFill>
                  <a:srgbClr val="002060"/>
                </a:solidFill>
                <a:latin typeface="Trebuchet MS" panose="020B0603020202020204" pitchFamily="34" charset="0"/>
                <a:ea typeface="Calibri" panose="020F0502020204030204" pitchFamily="34" charset="0"/>
                <a:cs typeface="Times New Roman" panose="02020603050405020304" pitchFamily="18" charset="0"/>
              </a:rPr>
              <a:t>pentru</a:t>
            </a:r>
            <a:r>
              <a:rPr lang="en-US" sz="1400" b="1"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 </a:t>
            </a:r>
            <a:r>
              <a:rPr lang="en-US" sz="1400" b="1" dirty="0" err="1">
                <a:solidFill>
                  <a:srgbClr val="002060"/>
                </a:solidFill>
                <a:latin typeface="Trebuchet MS" panose="020B0603020202020204" pitchFamily="34" charset="0"/>
                <a:ea typeface="Calibri" panose="020F0502020204030204" pitchFamily="34" charset="0"/>
                <a:cs typeface="Times New Roman" panose="02020603050405020304" pitchFamily="18" charset="0"/>
              </a:rPr>
              <a:t>executia</a:t>
            </a:r>
            <a:r>
              <a:rPr lang="en-US" sz="1400" b="1"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 </a:t>
            </a:r>
            <a:r>
              <a:rPr lang="en-US" sz="1400" b="1" dirty="0" err="1">
                <a:solidFill>
                  <a:srgbClr val="002060"/>
                </a:solidFill>
                <a:latin typeface="Trebuchet MS" panose="020B0603020202020204" pitchFamily="34" charset="0"/>
                <a:ea typeface="Calibri" panose="020F0502020204030204" pitchFamily="34" charset="0"/>
                <a:cs typeface="Times New Roman" panose="02020603050405020304" pitchFamily="18" charset="0"/>
              </a:rPr>
              <a:t>Lucrarilor</a:t>
            </a:r>
            <a:r>
              <a:rPr lang="en-US" sz="1400" b="1"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 “PORT BRĂILA – LUCRĂRI DE INFRASTRUCTURĂ A SECTORULUI PORTUAR DIN INCINTA BAZIN DOCURI”</a:t>
            </a:r>
            <a:r>
              <a:rPr lang="ro-RO"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a:t>
            </a:r>
            <a:endParaRPr lang="en-US"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1200"/>
              </a:spcAft>
              <a:buFont typeface="Trebuchet MS" panose="020B0603020202020204" pitchFamily="34" charset="0"/>
              <a:buChar char="-"/>
            </a:pPr>
            <a:r>
              <a:rPr lang="ro-RO"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scaderea timpului de acostare a navelor cu circa 10% fata de situatia actuala, </a:t>
            </a:r>
            <a:endParaRPr lang="en-US"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1200"/>
              </a:spcAft>
              <a:buFont typeface="Trebuchet MS" panose="020B0603020202020204" pitchFamily="34" charset="0"/>
              <a:buChar char="-"/>
            </a:pPr>
            <a:r>
              <a:rPr lang="ro-RO"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cresterea cantitatilor de marfuri vehiculate cu circa 15% fata de situatia actuala,</a:t>
            </a:r>
            <a:endParaRPr lang="en-US"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1200"/>
              </a:spcAft>
              <a:buFont typeface="Trebuchet MS" panose="020B0603020202020204" pitchFamily="34" charset="0"/>
              <a:buChar char="-"/>
            </a:pPr>
            <a:r>
              <a:rPr lang="ro-RO"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rezistenta mai mare a cheului la acostari, prin solutiile adoptate (coloane secante de diam. 1.20m fata de diam. 1.08m) la Danele 31, 32, ceea ce conduce la cheltuieli reduse cu mentenanta danelor respective cu circa 10% fata de situatia actuala;</a:t>
            </a:r>
            <a:endParaRPr lang="en-US"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1200"/>
              </a:spcAft>
              <a:buFont typeface="Trebuchet MS" panose="020B0603020202020204" pitchFamily="34" charset="0"/>
              <a:buChar char="-"/>
            </a:pPr>
            <a:r>
              <a:rPr lang="ro-RO"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prin solutia mixta combi-wall de la mol creste „rezistenta mecanica si stabilitatea” si „siguranţă şi accesibilitatea în exploatare”, solutia modificata exclude desprinderea in plan orizontal a palplanselor ceea ce conduce la economii in ceea ce priveste cheltuielile de intretinere si exploatare in timp;</a:t>
            </a:r>
            <a:endParaRPr lang="en-US"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1200"/>
              </a:spcAft>
              <a:buFont typeface="Trebuchet MS" panose="020B0603020202020204" pitchFamily="34" charset="0"/>
              <a:buChar char="-"/>
            </a:pPr>
            <a:r>
              <a:rPr lang="ro-RO"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la Danele 37, 38 prin solutia modificata propusa (ancoraj cu toroane) se vor reduce cheltuielile de intretinere periodica prin inlocuirea tirantilor din bara rigida cu toroane, in sensul ca dupa executie nu mai necesita cheltuieli semnificative cu intretinerea (inspectie, refacere protectie anticoroziva, etc) si exploatarea Lucrarilor. </a:t>
            </a:r>
            <a:endParaRPr lang="en-US"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1200"/>
              </a:spcAft>
              <a:buFont typeface="Trebuchet MS" panose="020B0603020202020204" pitchFamily="34" charset="0"/>
              <a:buChar char="-"/>
            </a:pPr>
            <a:r>
              <a:rPr lang="ro-RO" sz="1400"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Navele vor acosta in siguranta prin interventia la parament care, in momentul de fata prezinta armaturi vizibile si strapungeri la care vom interveni pentru refacerea cheului la starea initiala, asa cum a fost dat in folosinta, ceea ce inseamna cheltuieli reduse in timp pentru reparatii la parament.</a:t>
            </a:r>
            <a:endParaRPr lang="en-US" sz="1400" dirty="0">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4"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182879" y="6356332"/>
            <a:ext cx="11907257" cy="307777"/>
          </a:xfrm>
          <a:prstGeom prst="rect">
            <a:avLst/>
          </a:prstGeom>
        </p:spPr>
        <p:txBody>
          <a:bodyPr wrap="square">
            <a:spAutoFit/>
          </a:bodyPr>
          <a:lstStyle/>
          <a:p>
            <a:pPr algn="ctr"/>
            <a:r>
              <a:rPr lang="ro-RO" sz="1400" b="1" i="1" dirty="0">
                <a:solidFill>
                  <a:srgbClr val="002060"/>
                </a:solidFill>
                <a:latin typeface="Trebuchet MS" panose="020B0603020202020204" pitchFamily="34" charset="0"/>
              </a:rPr>
              <a:t>Pr</a:t>
            </a:r>
            <a:r>
              <a:rPr lang="en-US" sz="1400" b="1" i="1" dirty="0" err="1">
                <a:solidFill>
                  <a:srgbClr val="002060"/>
                </a:solidFill>
                <a:latin typeface="Trebuchet MS" panose="020B0603020202020204" pitchFamily="34" charset="0"/>
              </a:rPr>
              <a:t>oiect</a:t>
            </a:r>
            <a:r>
              <a:rPr lang="en-US" sz="1400" b="1" i="1" dirty="0">
                <a:solidFill>
                  <a:srgbClr val="002060"/>
                </a:solidFill>
                <a:latin typeface="Trebuchet MS" panose="020B0603020202020204" pitchFamily="34" charset="0"/>
              </a:rPr>
              <a:t> co</a:t>
            </a:r>
            <a:r>
              <a:rPr lang="ro-RO" sz="1400" b="1" i="1" dirty="0">
                <a:solidFill>
                  <a:srgbClr val="002060"/>
                </a:solidFill>
                <a:latin typeface="Trebuchet MS" panose="020B0603020202020204" pitchFamily="34" charset="0"/>
              </a:rPr>
              <a:t>finanțat din Fondul European de Dezvoltare regională prin </a:t>
            </a:r>
            <a:r>
              <a:rPr lang="ro-RO" sz="1400" b="1" i="1" spc="40" dirty="0">
                <a:solidFill>
                  <a:srgbClr val="002060"/>
                </a:solidFill>
                <a:latin typeface="Trebuchet MS" panose="020B0603020202020204" pitchFamily="34" charset="0"/>
                <a:ea typeface="Arial" panose="020B0604020202020204" pitchFamily="34" charset="0"/>
                <a:cs typeface="Arial" panose="020B0604020202020204" pitchFamily="34" charset="0"/>
              </a:rPr>
              <a:t>Programul Operațional </a:t>
            </a:r>
            <a:r>
              <a:rPr lang="ro-RO" sz="1400" b="1" i="1" dirty="0">
                <a:solidFill>
                  <a:srgbClr val="002060"/>
                </a:solidFill>
                <a:latin typeface="Trebuchet MS" panose="020B0603020202020204" pitchFamily="34" charset="0"/>
                <a:ea typeface="Arial" panose="020B0604020202020204" pitchFamily="34" charset="0"/>
                <a:cs typeface="Arial" panose="020B0604020202020204" pitchFamily="34" charset="0"/>
              </a:rPr>
              <a:t>Infrastructura Mare 2014-2020</a:t>
            </a:r>
          </a:p>
        </p:txBody>
      </p:sp>
    </p:spTree>
    <p:extLst>
      <p:ext uri="{BB962C8B-B14F-4D97-AF65-F5344CB8AC3E}">
        <p14:creationId xmlns:p14="http://schemas.microsoft.com/office/powerpoint/2010/main" val="1720491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A37B220-9FCA-4BEB-9ABC-0A5A38212216}"/>
              </a:ext>
            </a:extLst>
          </p:cNvPr>
          <p:cNvSpPr>
            <a:spLocks noGrp="1"/>
          </p:cNvSpPr>
          <p:nvPr>
            <p:ph idx="1"/>
          </p:nvPr>
        </p:nvSpPr>
        <p:spPr>
          <a:xfrm>
            <a:off x="1" y="1279742"/>
            <a:ext cx="12192000" cy="5578257"/>
          </a:xfrm>
          <a:solidFill>
            <a:srgbClr val="0079C1"/>
          </a:solidFill>
        </p:spPr>
        <p:txBody>
          <a:bodyPr>
            <a:normAutofit/>
          </a:bodyPr>
          <a:lstStyle/>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r>
              <a:rPr lang="ro-RO" sz="1400" b="1" dirty="0">
                <a:solidFill>
                  <a:schemeClr val="bg1"/>
                </a:solidFill>
                <a:latin typeface="Trebuchet MS" panose="020B0603020202020204" pitchFamily="34" charset="0"/>
              </a:rPr>
              <a:t>Pr</a:t>
            </a:r>
            <a:r>
              <a:rPr lang="en-US" sz="1400" b="1" dirty="0" err="1">
                <a:solidFill>
                  <a:schemeClr val="bg1"/>
                </a:solidFill>
                <a:latin typeface="Trebuchet MS" panose="020B0603020202020204" pitchFamily="34" charset="0"/>
              </a:rPr>
              <a:t>oiect</a:t>
            </a:r>
            <a:r>
              <a:rPr lang="en-US" sz="1400" b="1" dirty="0">
                <a:solidFill>
                  <a:schemeClr val="bg1"/>
                </a:solidFill>
                <a:latin typeface="Trebuchet MS" panose="020B0603020202020204" pitchFamily="34" charset="0"/>
              </a:rPr>
              <a:t> co</a:t>
            </a:r>
            <a:r>
              <a:rPr lang="ro-RO" sz="1400" b="1" dirty="0">
                <a:solidFill>
                  <a:schemeClr val="bg1"/>
                </a:solidFill>
                <a:latin typeface="Trebuchet MS" panose="020B0603020202020204" pitchFamily="34" charset="0"/>
              </a:rPr>
              <a:t>finanțat din Fondul European de Dezvoltare regională prin </a:t>
            </a:r>
            <a:r>
              <a:rPr lang="ro-RO" sz="1400" b="1" spc="40"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Programul Operațional </a:t>
            </a:r>
            <a:r>
              <a:rPr lang="ro-RO" sz="14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Infrastructura Mare 2014-2020</a:t>
            </a:r>
          </a:p>
        </p:txBody>
      </p:sp>
      <p:grpSp>
        <p:nvGrpSpPr>
          <p:cNvPr id="6" name="Group 5">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1026"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Content Placeholder 2">
            <a:extLst>
              <a:ext uri="{FF2B5EF4-FFF2-40B4-BE49-F238E27FC236}">
                <a16:creationId xmlns:a16="http://schemas.microsoft.com/office/drawing/2014/main" id="{D7F9E8B6-24B2-4871-9EAE-15675BF07B4A}"/>
              </a:ext>
            </a:extLst>
          </p:cNvPr>
          <p:cNvSpPr txBox="1">
            <a:spLocks/>
          </p:cNvSpPr>
          <p:nvPr/>
        </p:nvSpPr>
        <p:spPr>
          <a:xfrm>
            <a:off x="204661" y="2037613"/>
            <a:ext cx="11741533" cy="4274410"/>
          </a:xfrm>
          <a:prstGeom prst="rect">
            <a:avLst/>
          </a:prstGeom>
          <a:solidFill>
            <a:schemeClr val="bg1"/>
          </a:solidFill>
        </p:spPr>
        <p:txBody>
          <a:bodyPr numCol="1">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spcBef>
                <a:spcPts val="0"/>
              </a:spcBef>
              <a:spcAft>
                <a:spcPts val="1200"/>
              </a:spcAft>
              <a:buSzPct val="75000"/>
              <a:buBlip>
                <a:blip r:embed="rId5">
                  <a:extLst>
                    <a:ext uri="{837473B0-CC2E-450A-ABE3-18F120FF3D39}">
                      <a1611:picAttrSrcUrl xmlns:a1611="http://schemas.microsoft.com/office/drawing/2016/11/main" r:id="rId6"/>
                    </a:ext>
                  </a:extLst>
                </a:blip>
              </a:buBlip>
            </a:pPr>
            <a:r>
              <a:rPr lang="en-US" sz="2100" dirty="0" err="1">
                <a:solidFill>
                  <a:schemeClr val="accent5">
                    <a:lumMod val="50000"/>
                  </a:schemeClr>
                </a:solidFill>
                <a:latin typeface="Trebuchet MS" panose="020B0603020202020204" pitchFamily="34" charset="0"/>
                <a:cs typeface="Times New Roman" pitchFamily="18" charset="0"/>
              </a:rPr>
              <a:t>Investițiile</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prevăzute</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în</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cadrul</a:t>
            </a:r>
            <a:r>
              <a:rPr lang="en-US" sz="2100" dirty="0">
                <a:solidFill>
                  <a:schemeClr val="accent5">
                    <a:lumMod val="50000"/>
                  </a:schemeClr>
                </a:solidFill>
                <a:latin typeface="Trebuchet MS" panose="020B0603020202020204" pitchFamily="34" charset="0"/>
                <a:cs typeface="Times New Roman" pitchFamily="18" charset="0"/>
              </a:rPr>
              <a:t> </a:t>
            </a:r>
            <a:r>
              <a:rPr lang="ro-RO" sz="2100" dirty="0">
                <a:solidFill>
                  <a:schemeClr val="accent5">
                    <a:lumMod val="50000"/>
                  </a:schemeClr>
                </a:solidFill>
                <a:latin typeface="Trebuchet MS" panose="020B0603020202020204" pitchFamily="34" charset="0"/>
                <a:cs typeface="Times New Roman" pitchFamily="18" charset="0"/>
              </a:rPr>
              <a:t>Proiectului </a:t>
            </a:r>
            <a:r>
              <a:rPr lang="ro-RO" sz="2100" b="1" i="1" dirty="0">
                <a:solidFill>
                  <a:schemeClr val="accent5">
                    <a:lumMod val="50000"/>
                  </a:schemeClr>
                </a:solidFill>
                <a:latin typeface="Trebuchet MS" panose="020B0603020202020204" pitchFamily="34" charset="0"/>
                <a:cs typeface="Times New Roman" pitchFamily="18" charset="0"/>
              </a:rPr>
              <a:t>”</a:t>
            </a:r>
            <a:r>
              <a:rPr lang="en-US" sz="2100" b="1" i="1" dirty="0">
                <a:solidFill>
                  <a:schemeClr val="accent5">
                    <a:lumMod val="50000"/>
                  </a:schemeClr>
                </a:solidFill>
                <a:latin typeface="Trebuchet MS" panose="020B0603020202020204" pitchFamily="34" charset="0"/>
                <a:cs typeface="Times New Roman" pitchFamily="18" charset="0"/>
              </a:rPr>
              <a:t>Port Br</a:t>
            </a:r>
            <a:r>
              <a:rPr lang="ro-RO" sz="2100" b="1" i="1" dirty="0" err="1">
                <a:solidFill>
                  <a:schemeClr val="accent5">
                    <a:lumMod val="50000"/>
                  </a:schemeClr>
                </a:solidFill>
                <a:latin typeface="Trebuchet MS" panose="020B0603020202020204" pitchFamily="34" charset="0"/>
                <a:cs typeface="Times New Roman" pitchFamily="18" charset="0"/>
              </a:rPr>
              <a:t>ăila</a:t>
            </a:r>
            <a:r>
              <a:rPr lang="ro-RO" sz="2100" b="1" i="1" dirty="0">
                <a:solidFill>
                  <a:schemeClr val="accent5">
                    <a:lumMod val="50000"/>
                  </a:schemeClr>
                </a:solidFill>
                <a:latin typeface="Trebuchet MS" panose="020B0603020202020204" pitchFamily="34" charset="0"/>
                <a:cs typeface="Times New Roman" pitchFamily="18" charset="0"/>
              </a:rPr>
              <a:t> – Lucrări de Infrastructură a Sectorului Portuar din Incinta Bazin Docuri” </a:t>
            </a:r>
            <a:r>
              <a:rPr lang="en-US" sz="2100" dirty="0" err="1">
                <a:solidFill>
                  <a:schemeClr val="accent5">
                    <a:lumMod val="50000"/>
                  </a:schemeClr>
                </a:solidFill>
                <a:latin typeface="Trebuchet MS" panose="020B0603020202020204" pitchFamily="34" charset="0"/>
                <a:cs typeface="Times New Roman" pitchFamily="18" charset="0"/>
              </a:rPr>
              <a:t>vizează</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modernizarea</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și</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dezvoltarea</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infrastructurii</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portuare</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în</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porturi</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atât</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cele</a:t>
            </a:r>
            <a:r>
              <a:rPr lang="en-US" sz="2100" dirty="0">
                <a:solidFill>
                  <a:schemeClr val="accent5">
                    <a:lumMod val="50000"/>
                  </a:schemeClr>
                </a:solidFill>
                <a:latin typeface="Trebuchet MS" panose="020B0603020202020204" pitchFamily="34" charset="0"/>
                <a:cs typeface="Times New Roman" pitchFamily="18" charset="0"/>
              </a:rPr>
              <a:t> situate pe </a:t>
            </a:r>
            <a:r>
              <a:rPr lang="en-US" sz="2100" dirty="0" err="1">
                <a:solidFill>
                  <a:schemeClr val="accent5">
                    <a:lumMod val="50000"/>
                  </a:schemeClr>
                </a:solidFill>
                <a:latin typeface="Trebuchet MS" panose="020B0603020202020204" pitchFamily="34" charset="0"/>
                <a:cs typeface="Times New Roman" pitchFamily="18" charset="0"/>
              </a:rPr>
              <a:t>rețeaua</a:t>
            </a:r>
            <a:r>
              <a:rPr lang="en-US" sz="2100" dirty="0">
                <a:solidFill>
                  <a:schemeClr val="accent5">
                    <a:lumMod val="50000"/>
                  </a:schemeClr>
                </a:solidFill>
                <a:latin typeface="Trebuchet MS" panose="020B0603020202020204" pitchFamily="34" charset="0"/>
                <a:cs typeface="Times New Roman" pitchFamily="18" charset="0"/>
              </a:rPr>
              <a:t> TEN-T, </a:t>
            </a:r>
            <a:r>
              <a:rPr lang="en-US" sz="2100" dirty="0" err="1">
                <a:solidFill>
                  <a:schemeClr val="accent5">
                    <a:lumMod val="50000"/>
                  </a:schemeClr>
                </a:solidFill>
                <a:latin typeface="Trebuchet MS" panose="020B0603020202020204" pitchFamily="34" charset="0"/>
                <a:cs typeface="Times New Roman" pitchFamily="18" charset="0"/>
              </a:rPr>
              <a:t>cât</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și</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cele</a:t>
            </a:r>
            <a:r>
              <a:rPr lang="en-US" sz="2100" dirty="0">
                <a:solidFill>
                  <a:schemeClr val="accent5">
                    <a:lumMod val="50000"/>
                  </a:schemeClr>
                </a:solidFill>
                <a:latin typeface="Trebuchet MS" panose="020B0603020202020204" pitchFamily="34" charset="0"/>
                <a:cs typeface="Times New Roman" pitchFamily="18" charset="0"/>
              </a:rPr>
              <a:t> situate pe </a:t>
            </a:r>
            <a:r>
              <a:rPr lang="en-US" sz="2100" dirty="0" err="1">
                <a:solidFill>
                  <a:schemeClr val="accent5">
                    <a:lumMod val="50000"/>
                  </a:schemeClr>
                </a:solidFill>
                <a:latin typeface="Trebuchet MS" panose="020B0603020202020204" pitchFamily="34" charset="0"/>
                <a:cs typeface="Times New Roman" pitchFamily="18" charset="0"/>
              </a:rPr>
              <a:t>alte</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rețele</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în</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vederea</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oferirii</a:t>
            </a:r>
            <a:r>
              <a:rPr lang="en-US" sz="2100" dirty="0">
                <a:solidFill>
                  <a:schemeClr val="accent5">
                    <a:lumMod val="50000"/>
                  </a:schemeClr>
                </a:solidFill>
                <a:latin typeface="Trebuchet MS" panose="020B0603020202020204" pitchFamily="34" charset="0"/>
                <a:cs typeface="Times New Roman" pitchFamily="18" charset="0"/>
              </a:rPr>
              <a:t> de </a:t>
            </a:r>
            <a:r>
              <a:rPr lang="en-US" sz="2100" dirty="0" err="1">
                <a:solidFill>
                  <a:schemeClr val="accent5">
                    <a:lumMod val="50000"/>
                  </a:schemeClr>
                </a:solidFill>
                <a:latin typeface="Trebuchet MS" panose="020B0603020202020204" pitchFamily="34" charset="0"/>
                <a:cs typeface="Times New Roman" pitchFamily="18" charset="0"/>
              </a:rPr>
              <a:t>condiții</a:t>
            </a:r>
            <a:r>
              <a:rPr lang="en-US" sz="2100" dirty="0">
                <a:solidFill>
                  <a:schemeClr val="accent5">
                    <a:lumMod val="50000"/>
                  </a:schemeClr>
                </a:solidFill>
                <a:latin typeface="Trebuchet MS" panose="020B0603020202020204" pitchFamily="34" charset="0"/>
                <a:cs typeface="Times New Roman" pitchFamily="18" charset="0"/>
              </a:rPr>
              <a:t> optime </a:t>
            </a:r>
            <a:r>
              <a:rPr lang="en-US" sz="2100" dirty="0" err="1">
                <a:solidFill>
                  <a:schemeClr val="accent5">
                    <a:lumMod val="50000"/>
                  </a:schemeClr>
                </a:solidFill>
                <a:latin typeface="Trebuchet MS" panose="020B0603020202020204" pitchFamily="34" charset="0"/>
                <a:cs typeface="Times New Roman" pitchFamily="18" charset="0"/>
              </a:rPr>
              <a:t>pentru</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transportul</a:t>
            </a:r>
            <a:r>
              <a:rPr lang="en-US" sz="2100" dirty="0">
                <a:solidFill>
                  <a:schemeClr val="accent5">
                    <a:lumMod val="50000"/>
                  </a:schemeClr>
                </a:solidFill>
                <a:latin typeface="Trebuchet MS" panose="020B0603020202020204" pitchFamily="34" charset="0"/>
                <a:cs typeface="Times New Roman" pitchFamily="18" charset="0"/>
              </a:rPr>
              <a:t> naval de </a:t>
            </a:r>
            <a:r>
              <a:rPr lang="en-US" sz="2100" dirty="0" err="1">
                <a:solidFill>
                  <a:schemeClr val="accent5">
                    <a:lumMod val="50000"/>
                  </a:schemeClr>
                </a:solidFill>
                <a:latin typeface="Trebuchet MS" panose="020B0603020202020204" pitchFamily="34" charset="0"/>
                <a:cs typeface="Times New Roman" pitchFamily="18" charset="0"/>
              </a:rPr>
              <a:t>mărfuri</a:t>
            </a:r>
            <a:r>
              <a:rPr lang="en-US" sz="2100" dirty="0">
                <a:solidFill>
                  <a:schemeClr val="accent5">
                    <a:lumMod val="50000"/>
                  </a:schemeClr>
                </a:solidFill>
                <a:latin typeface="Trebuchet MS" panose="020B0603020202020204" pitchFamily="34" charset="0"/>
                <a:cs typeface="Times New Roman" pitchFamily="18" charset="0"/>
              </a:rPr>
              <a:t>, inclusive </a:t>
            </a:r>
            <a:r>
              <a:rPr lang="en-US" sz="2100" dirty="0" err="1">
                <a:solidFill>
                  <a:schemeClr val="accent5">
                    <a:lumMod val="50000"/>
                  </a:schemeClr>
                </a:solidFill>
                <a:latin typeface="Trebuchet MS" panose="020B0603020202020204" pitchFamily="34" charset="0"/>
                <a:cs typeface="Times New Roman" pitchFamily="18" charset="0"/>
              </a:rPr>
              <a:t>achiziția</a:t>
            </a:r>
            <a:r>
              <a:rPr lang="en-US" sz="2100" dirty="0">
                <a:solidFill>
                  <a:schemeClr val="accent5">
                    <a:lumMod val="50000"/>
                  </a:schemeClr>
                </a:solidFill>
                <a:latin typeface="Trebuchet MS" panose="020B0603020202020204" pitchFamily="34" charset="0"/>
                <a:cs typeface="Times New Roman" pitchFamily="18" charset="0"/>
              </a:rPr>
              <a:t> de </a:t>
            </a:r>
            <a:r>
              <a:rPr lang="en-US" sz="2100" dirty="0" err="1">
                <a:solidFill>
                  <a:schemeClr val="accent5">
                    <a:lumMod val="50000"/>
                  </a:schemeClr>
                </a:solidFill>
                <a:latin typeface="Trebuchet MS" panose="020B0603020202020204" pitchFamily="34" charset="0"/>
                <a:cs typeface="Times New Roman" pitchFamily="18" charset="0"/>
              </a:rPr>
              <a:t>instalații</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portuare</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și</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alte</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echipamente</a:t>
            </a:r>
            <a:endParaRPr lang="ro-RO" sz="2100" dirty="0">
              <a:solidFill>
                <a:schemeClr val="accent5">
                  <a:lumMod val="50000"/>
                </a:schemeClr>
              </a:solidFill>
              <a:latin typeface="Trebuchet MS" panose="020B0603020202020204" pitchFamily="34" charset="0"/>
              <a:cs typeface="Times New Roman" pitchFamily="18" charset="0"/>
            </a:endParaRPr>
          </a:p>
          <a:p>
            <a:pPr algn="just">
              <a:lnSpc>
                <a:spcPct val="130000"/>
              </a:lnSpc>
              <a:spcBef>
                <a:spcPts val="0"/>
              </a:spcBef>
              <a:spcAft>
                <a:spcPts val="1200"/>
              </a:spcAft>
              <a:buSzPct val="75000"/>
              <a:buBlip>
                <a:blip r:embed="rId5">
                  <a:extLst>
                    <a:ext uri="{837473B0-CC2E-450A-ABE3-18F120FF3D39}">
                      <a1611:picAttrSrcUrl xmlns:a1611="http://schemas.microsoft.com/office/drawing/2016/11/main" r:id="rId6"/>
                    </a:ext>
                  </a:extLst>
                </a:blip>
              </a:buBlip>
            </a:pPr>
            <a:r>
              <a:rPr lang="en-US" sz="2100" dirty="0" err="1">
                <a:solidFill>
                  <a:schemeClr val="accent5">
                    <a:lumMod val="50000"/>
                  </a:schemeClr>
                </a:solidFill>
                <a:latin typeface="Trebuchet MS" panose="020B0603020202020204" pitchFamily="34" charset="0"/>
                <a:cs typeface="Times New Roman" pitchFamily="18" charset="0"/>
              </a:rPr>
              <a:t>În</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prezent</a:t>
            </a:r>
            <a:r>
              <a:rPr lang="ro-RO" sz="2100" dirty="0">
                <a:solidFill>
                  <a:schemeClr val="accent5">
                    <a:lumMod val="50000"/>
                  </a:schemeClr>
                </a:solidFill>
                <a:latin typeface="Trebuchet MS" panose="020B0603020202020204" pitchFamily="34" charset="0"/>
                <a:cs typeface="Times New Roman" pitchFamily="18" charset="0"/>
              </a:rPr>
              <a:t>,</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prin</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Portul</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Brăila</a:t>
            </a:r>
            <a:r>
              <a:rPr lang="en-US" sz="2100" dirty="0">
                <a:solidFill>
                  <a:schemeClr val="accent5">
                    <a:lumMod val="50000"/>
                  </a:schemeClr>
                </a:solidFill>
                <a:latin typeface="Trebuchet MS" panose="020B0603020202020204" pitchFamily="34" charset="0"/>
                <a:cs typeface="Times New Roman" pitchFamily="18" charset="0"/>
              </a:rPr>
              <a:t> se </a:t>
            </a:r>
            <a:r>
              <a:rPr lang="en-US" sz="2100" dirty="0" err="1">
                <a:solidFill>
                  <a:schemeClr val="accent5">
                    <a:lumMod val="50000"/>
                  </a:schemeClr>
                </a:solidFill>
                <a:latin typeface="Trebuchet MS" panose="020B0603020202020204" pitchFamily="34" charset="0"/>
                <a:cs typeface="Times New Roman" pitchFamily="18" charset="0"/>
              </a:rPr>
              <a:t>derulează</a:t>
            </a:r>
            <a:r>
              <a:rPr lang="en-US" sz="2100" dirty="0">
                <a:solidFill>
                  <a:schemeClr val="accent5">
                    <a:lumMod val="50000"/>
                  </a:schemeClr>
                </a:solidFill>
                <a:latin typeface="Trebuchet MS" panose="020B0603020202020204" pitchFamily="34" charset="0"/>
                <a:cs typeface="Times New Roman" pitchFamily="18" charset="0"/>
              </a:rPr>
              <a:t> un </a:t>
            </a:r>
            <a:r>
              <a:rPr lang="en-US" sz="2100" b="1" i="1" dirty="0" err="1">
                <a:solidFill>
                  <a:schemeClr val="accent5">
                    <a:lumMod val="50000"/>
                  </a:schemeClr>
                </a:solidFill>
                <a:latin typeface="Trebuchet MS" panose="020B0603020202020204" pitchFamily="34" charset="0"/>
                <a:cs typeface="Times New Roman" pitchFamily="18" charset="0"/>
              </a:rPr>
              <a:t>trafic</a:t>
            </a:r>
            <a:r>
              <a:rPr lang="en-US" sz="2100" b="1" i="1" dirty="0">
                <a:solidFill>
                  <a:schemeClr val="accent5">
                    <a:lumMod val="50000"/>
                  </a:schemeClr>
                </a:solidFill>
                <a:latin typeface="Trebuchet MS" panose="020B0603020202020204" pitchFamily="34" charset="0"/>
                <a:cs typeface="Times New Roman" pitchFamily="18" charset="0"/>
              </a:rPr>
              <a:t> </a:t>
            </a:r>
            <a:r>
              <a:rPr lang="en-US" sz="2100" b="1" i="1" dirty="0" err="1">
                <a:solidFill>
                  <a:schemeClr val="accent5">
                    <a:lumMod val="50000"/>
                  </a:schemeClr>
                </a:solidFill>
                <a:latin typeface="Trebuchet MS" panose="020B0603020202020204" pitchFamily="34" charset="0"/>
                <a:cs typeface="Times New Roman" pitchFamily="18" charset="0"/>
              </a:rPr>
              <a:t>mediu</a:t>
            </a:r>
            <a:r>
              <a:rPr lang="en-US" sz="2100" b="1" i="1" dirty="0">
                <a:solidFill>
                  <a:schemeClr val="accent5">
                    <a:lumMod val="50000"/>
                  </a:schemeClr>
                </a:solidFill>
                <a:latin typeface="Trebuchet MS" panose="020B0603020202020204" pitchFamily="34" charset="0"/>
                <a:cs typeface="Times New Roman" pitchFamily="18" charset="0"/>
              </a:rPr>
              <a:t> </a:t>
            </a:r>
            <a:r>
              <a:rPr lang="en-US" sz="2100" b="1" i="1" dirty="0" err="1">
                <a:solidFill>
                  <a:schemeClr val="accent5">
                    <a:lumMod val="50000"/>
                  </a:schemeClr>
                </a:solidFill>
                <a:latin typeface="Trebuchet MS" panose="020B0603020202020204" pitchFamily="34" charset="0"/>
                <a:cs typeface="Times New Roman" pitchFamily="18" charset="0"/>
              </a:rPr>
              <a:t>anual</a:t>
            </a:r>
            <a:r>
              <a:rPr lang="en-US" sz="2100" b="1" i="1" dirty="0">
                <a:solidFill>
                  <a:schemeClr val="accent5">
                    <a:lumMod val="50000"/>
                  </a:schemeClr>
                </a:solidFill>
                <a:latin typeface="Trebuchet MS" panose="020B0603020202020204" pitchFamily="34" charset="0"/>
                <a:cs typeface="Times New Roman" pitchFamily="18" charset="0"/>
              </a:rPr>
              <a:t> de </a:t>
            </a:r>
            <a:r>
              <a:rPr lang="en-US" sz="2100" b="1" i="1" dirty="0" err="1">
                <a:solidFill>
                  <a:schemeClr val="accent5">
                    <a:lumMod val="50000"/>
                  </a:schemeClr>
                </a:solidFill>
                <a:latin typeface="Trebuchet MS" panose="020B0603020202020204" pitchFamily="34" charset="0"/>
                <a:cs typeface="Times New Roman" pitchFamily="18" charset="0"/>
              </a:rPr>
              <a:t>mărfuri</a:t>
            </a:r>
            <a:r>
              <a:rPr lang="en-US" sz="2100" b="1" i="1" dirty="0">
                <a:solidFill>
                  <a:schemeClr val="accent5">
                    <a:lumMod val="50000"/>
                  </a:schemeClr>
                </a:solidFill>
                <a:latin typeface="Trebuchet MS" panose="020B0603020202020204" pitchFamily="34" charset="0"/>
                <a:cs typeface="Times New Roman" pitchFamily="18" charset="0"/>
              </a:rPr>
              <a:t> </a:t>
            </a:r>
            <a:r>
              <a:rPr lang="en-US" sz="2100" dirty="0">
                <a:solidFill>
                  <a:schemeClr val="accent5">
                    <a:lumMod val="50000"/>
                  </a:schemeClr>
                </a:solidFill>
                <a:latin typeface="Trebuchet MS" panose="020B0603020202020204" pitchFamily="34" charset="0"/>
                <a:cs typeface="Times New Roman" pitchFamily="18" charset="0"/>
              </a:rPr>
              <a:t>de </a:t>
            </a:r>
            <a:r>
              <a:rPr lang="en-US" sz="2100" b="1" i="1" dirty="0">
                <a:solidFill>
                  <a:schemeClr val="accent5">
                    <a:lumMod val="50000"/>
                  </a:schemeClr>
                </a:solidFill>
                <a:latin typeface="Trebuchet MS" panose="020B0603020202020204" pitchFamily="34" charset="0"/>
                <a:cs typeface="Times New Roman" pitchFamily="18" charset="0"/>
              </a:rPr>
              <a:t>0,87 Mil.</a:t>
            </a:r>
            <a:r>
              <a:rPr lang="ro-RO" sz="2100" b="1" i="1" dirty="0">
                <a:solidFill>
                  <a:schemeClr val="accent5">
                    <a:lumMod val="50000"/>
                  </a:schemeClr>
                </a:solidFill>
                <a:latin typeface="Trebuchet MS" panose="020B0603020202020204" pitchFamily="34" charset="0"/>
                <a:cs typeface="Times New Roman" pitchFamily="18" charset="0"/>
              </a:rPr>
              <a:t> </a:t>
            </a:r>
            <a:r>
              <a:rPr lang="en-US" sz="2100" b="1" i="1" dirty="0">
                <a:solidFill>
                  <a:schemeClr val="accent5">
                    <a:lumMod val="50000"/>
                  </a:schemeClr>
                </a:solidFill>
                <a:latin typeface="Trebuchet MS" panose="020B0603020202020204" pitchFamily="34" charset="0"/>
                <a:cs typeface="Times New Roman" pitchFamily="18" charset="0"/>
              </a:rPr>
              <a:t>tone/an </a:t>
            </a:r>
            <a:r>
              <a:rPr lang="en-US" sz="2100" dirty="0">
                <a:solidFill>
                  <a:schemeClr val="accent5">
                    <a:lumMod val="50000"/>
                  </a:schemeClr>
                </a:solidFill>
                <a:latin typeface="Trebuchet MS" panose="020B0603020202020204" pitchFamily="34" charset="0"/>
                <a:cs typeface="Times New Roman" pitchFamily="18" charset="0"/>
              </a:rPr>
              <a:t>(</a:t>
            </a:r>
            <a:r>
              <a:rPr lang="en-US" sz="2100" dirty="0" err="1">
                <a:solidFill>
                  <a:schemeClr val="accent5">
                    <a:lumMod val="50000"/>
                  </a:schemeClr>
                </a:solidFill>
                <a:latin typeface="Trebuchet MS" panose="020B0603020202020204" pitchFamily="34" charset="0"/>
                <a:cs typeface="Times New Roman" pitchFamily="18" charset="0"/>
              </a:rPr>
              <a:t>valoare</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estimată</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în</a:t>
            </a:r>
            <a:r>
              <a:rPr lang="en-US" sz="2100" dirty="0">
                <a:solidFill>
                  <a:schemeClr val="accent5">
                    <a:lumMod val="50000"/>
                  </a:schemeClr>
                </a:solidFill>
                <a:latin typeface="Trebuchet MS" panose="020B0603020202020204" pitchFamily="34" charset="0"/>
                <a:cs typeface="Times New Roman" pitchFamily="18" charset="0"/>
              </a:rPr>
              <a:t> an</a:t>
            </a:r>
            <a:r>
              <a:rPr lang="ro-RO" sz="2100" dirty="0">
                <a:solidFill>
                  <a:schemeClr val="accent5">
                    <a:lumMod val="50000"/>
                  </a:schemeClr>
                </a:solidFill>
                <a:latin typeface="Trebuchet MS" panose="020B0603020202020204" pitchFamily="34" charset="0"/>
                <a:cs typeface="Times New Roman" pitchFamily="18" charset="0"/>
              </a:rPr>
              <a:t>a</a:t>
            </a:r>
            <a:r>
              <a:rPr lang="en-US" sz="2100" dirty="0" err="1">
                <a:solidFill>
                  <a:schemeClr val="accent5">
                    <a:lumMod val="50000"/>
                  </a:schemeClr>
                </a:solidFill>
                <a:latin typeface="Trebuchet MS" panose="020B0603020202020204" pitchFamily="34" charset="0"/>
                <a:cs typeface="Times New Roman" pitchFamily="18" charset="0"/>
              </a:rPr>
              <a:t>liza</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cererii</a:t>
            </a:r>
            <a:r>
              <a:rPr lang="en-US" sz="2100" dirty="0">
                <a:solidFill>
                  <a:schemeClr val="accent5">
                    <a:lumMod val="50000"/>
                  </a:schemeClr>
                </a:solidFill>
                <a:latin typeface="Trebuchet MS" panose="020B0603020202020204" pitchFamily="34" charset="0"/>
                <a:cs typeface="Times New Roman" pitchFamily="18" charset="0"/>
              </a:rPr>
              <a:t> la </a:t>
            </a:r>
            <a:r>
              <a:rPr lang="en-US" sz="2100" dirty="0" err="1">
                <a:solidFill>
                  <a:schemeClr val="accent5">
                    <a:lumMod val="50000"/>
                  </a:schemeClr>
                </a:solidFill>
                <a:latin typeface="Trebuchet MS" panose="020B0603020202020204" pitchFamily="34" charset="0"/>
                <a:cs typeface="Times New Roman" pitchFamily="18" charset="0"/>
              </a:rPr>
              <a:t>nivelul</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anului</a:t>
            </a:r>
            <a:r>
              <a:rPr lang="en-US" sz="2100" dirty="0">
                <a:solidFill>
                  <a:schemeClr val="accent5">
                    <a:lumMod val="50000"/>
                  </a:schemeClr>
                </a:solidFill>
                <a:latin typeface="Trebuchet MS" panose="020B0603020202020204" pitchFamily="34" charset="0"/>
                <a:cs typeface="Times New Roman" pitchFamily="18" charset="0"/>
              </a:rPr>
              <a:t> 2019)</a:t>
            </a:r>
            <a:endParaRPr lang="ro-RO" sz="2100" dirty="0">
              <a:solidFill>
                <a:schemeClr val="accent5">
                  <a:lumMod val="50000"/>
                </a:schemeClr>
              </a:solidFill>
              <a:latin typeface="Trebuchet MS" panose="020B0603020202020204" pitchFamily="34" charset="0"/>
              <a:cs typeface="Times New Roman" pitchFamily="18" charset="0"/>
            </a:endParaRPr>
          </a:p>
          <a:p>
            <a:pPr algn="just">
              <a:lnSpc>
                <a:spcPct val="130000"/>
              </a:lnSpc>
              <a:spcBef>
                <a:spcPts val="0"/>
              </a:spcBef>
              <a:spcAft>
                <a:spcPts val="1200"/>
              </a:spcAft>
              <a:buSzPct val="75000"/>
              <a:buBlip>
                <a:blip r:embed="rId5">
                  <a:extLst>
                    <a:ext uri="{837473B0-CC2E-450A-ABE3-18F120FF3D39}">
                      <a1611:picAttrSrcUrl xmlns:a1611="http://schemas.microsoft.com/office/drawing/2016/11/main" r:id="rId6"/>
                    </a:ext>
                  </a:extLst>
                </a:blip>
              </a:buBlip>
            </a:pPr>
            <a:r>
              <a:rPr lang="ro-RO" sz="2100" dirty="0">
                <a:solidFill>
                  <a:schemeClr val="accent5">
                    <a:lumMod val="50000"/>
                  </a:schemeClr>
                </a:solidFill>
                <a:latin typeface="Trebuchet MS" panose="020B0603020202020204" pitchFamily="34" charset="0"/>
                <a:cs typeface="Times New Roman" pitchFamily="18" charset="0"/>
              </a:rPr>
              <a:t>U</a:t>
            </a:r>
            <a:r>
              <a:rPr lang="en-US" sz="2100" dirty="0" err="1">
                <a:solidFill>
                  <a:schemeClr val="accent5">
                    <a:lumMod val="50000"/>
                  </a:schemeClr>
                </a:solidFill>
                <a:latin typeface="Trebuchet MS" panose="020B0603020202020204" pitchFamily="34" charset="0"/>
                <a:cs typeface="Times New Roman" pitchFamily="18" charset="0"/>
              </a:rPr>
              <a:t>rmare</a:t>
            </a:r>
            <a:r>
              <a:rPr lang="en-US" sz="2100" dirty="0">
                <a:solidFill>
                  <a:schemeClr val="accent5">
                    <a:lumMod val="50000"/>
                  </a:schemeClr>
                </a:solidFill>
                <a:latin typeface="Trebuchet MS" panose="020B0603020202020204" pitchFamily="34" charset="0"/>
                <a:cs typeface="Times New Roman" pitchFamily="18" charset="0"/>
              </a:rPr>
              <a:t> a </a:t>
            </a:r>
            <a:r>
              <a:rPr lang="en-US" sz="2100" dirty="0" err="1">
                <a:solidFill>
                  <a:schemeClr val="accent5">
                    <a:lumMod val="50000"/>
                  </a:schemeClr>
                </a:solidFill>
                <a:latin typeface="Trebuchet MS" panose="020B0603020202020204" pitchFamily="34" charset="0"/>
                <a:cs typeface="Times New Roman" pitchFamily="18" charset="0"/>
              </a:rPr>
              <a:t>implementării</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proiectului</a:t>
            </a:r>
            <a:r>
              <a:rPr lang="en-US" sz="2100" dirty="0">
                <a:solidFill>
                  <a:schemeClr val="accent5">
                    <a:lumMod val="50000"/>
                  </a:schemeClr>
                </a:solidFill>
                <a:latin typeface="Trebuchet MS" panose="020B0603020202020204" pitchFamily="34" charset="0"/>
                <a:cs typeface="Times New Roman" pitchFamily="18" charset="0"/>
              </a:rPr>
              <a:t>, se </a:t>
            </a:r>
            <a:r>
              <a:rPr lang="en-US" sz="2100" dirty="0" err="1">
                <a:solidFill>
                  <a:schemeClr val="accent5">
                    <a:lumMod val="50000"/>
                  </a:schemeClr>
                </a:solidFill>
                <a:latin typeface="Trebuchet MS" panose="020B0603020202020204" pitchFamily="34" charset="0"/>
                <a:cs typeface="Times New Roman" pitchFamily="18" charset="0"/>
              </a:rPr>
              <a:t>estimează</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că</a:t>
            </a:r>
            <a:r>
              <a:rPr lang="en-US" sz="2100" dirty="0">
                <a:solidFill>
                  <a:schemeClr val="accent5">
                    <a:lumMod val="50000"/>
                  </a:schemeClr>
                </a:solidFill>
                <a:latin typeface="Trebuchet MS" panose="020B0603020202020204" pitchFamily="34" charset="0"/>
                <a:cs typeface="Times New Roman" pitchFamily="18" charset="0"/>
              </a:rPr>
              <a:t> </a:t>
            </a:r>
            <a:r>
              <a:rPr lang="en-US" sz="2100" b="1" i="1" dirty="0" err="1">
                <a:solidFill>
                  <a:schemeClr val="accent5">
                    <a:lumMod val="50000"/>
                  </a:schemeClr>
                </a:solidFill>
                <a:latin typeface="Trebuchet MS" panose="020B0603020202020204" pitchFamily="34" charset="0"/>
                <a:cs typeface="Times New Roman" pitchFamily="18" charset="0"/>
              </a:rPr>
              <a:t>traficul</a:t>
            </a:r>
            <a:r>
              <a:rPr lang="en-US" sz="2100" b="1" i="1" dirty="0">
                <a:solidFill>
                  <a:schemeClr val="accent5">
                    <a:lumMod val="50000"/>
                  </a:schemeClr>
                </a:solidFill>
                <a:latin typeface="Trebuchet MS" panose="020B0603020202020204" pitchFamily="34" charset="0"/>
                <a:cs typeface="Times New Roman" pitchFamily="18" charset="0"/>
              </a:rPr>
              <a:t> de </a:t>
            </a:r>
            <a:r>
              <a:rPr lang="en-US" sz="2100" b="1" i="1" dirty="0" err="1">
                <a:solidFill>
                  <a:schemeClr val="accent5">
                    <a:lumMod val="50000"/>
                  </a:schemeClr>
                </a:solidFill>
                <a:latin typeface="Trebuchet MS" panose="020B0603020202020204" pitchFamily="34" charset="0"/>
                <a:cs typeface="Times New Roman" pitchFamily="18" charset="0"/>
              </a:rPr>
              <a:t>mărfuri</a:t>
            </a:r>
            <a:r>
              <a:rPr lang="en-US" sz="2100" b="1" i="1" dirty="0">
                <a:solidFill>
                  <a:schemeClr val="accent5">
                    <a:lumMod val="50000"/>
                  </a:schemeClr>
                </a:solidFill>
                <a:latin typeface="Trebuchet MS" panose="020B0603020202020204" pitchFamily="34" charset="0"/>
                <a:cs typeface="Times New Roman" pitchFamily="18" charset="0"/>
              </a:rPr>
              <a:t> </a:t>
            </a:r>
            <a:r>
              <a:rPr lang="en-US" sz="2100" b="1" i="1" dirty="0" err="1">
                <a:solidFill>
                  <a:schemeClr val="accent5">
                    <a:lumMod val="50000"/>
                  </a:schemeClr>
                </a:solidFill>
                <a:latin typeface="Trebuchet MS" panose="020B0603020202020204" pitchFamily="34" charset="0"/>
                <a:cs typeface="Times New Roman" pitchFamily="18" charset="0"/>
              </a:rPr>
              <a:t>va</a:t>
            </a:r>
            <a:r>
              <a:rPr lang="en-US" sz="2100" b="1" i="1" dirty="0">
                <a:solidFill>
                  <a:schemeClr val="accent5">
                    <a:lumMod val="50000"/>
                  </a:schemeClr>
                </a:solidFill>
                <a:latin typeface="Trebuchet MS" panose="020B0603020202020204" pitchFamily="34" charset="0"/>
                <a:cs typeface="Times New Roman" pitchFamily="18" charset="0"/>
              </a:rPr>
              <a:t> </a:t>
            </a:r>
            <a:r>
              <a:rPr lang="en-US" sz="2100" b="1" i="1" dirty="0" err="1">
                <a:solidFill>
                  <a:schemeClr val="accent5">
                    <a:lumMod val="50000"/>
                  </a:schemeClr>
                </a:solidFill>
                <a:latin typeface="Trebuchet MS" panose="020B0603020202020204" pitchFamily="34" charset="0"/>
                <a:cs typeface="Times New Roman" pitchFamily="18" charset="0"/>
              </a:rPr>
              <a:t>crește</a:t>
            </a:r>
            <a:r>
              <a:rPr lang="en-US" sz="2100" b="1" i="1" dirty="0">
                <a:solidFill>
                  <a:schemeClr val="accent5">
                    <a:lumMod val="50000"/>
                  </a:schemeClr>
                </a:solidFill>
                <a:latin typeface="Trebuchet MS" panose="020B0603020202020204" pitchFamily="34" charset="0"/>
                <a:cs typeface="Times New Roman" pitchFamily="18" charset="0"/>
              </a:rPr>
              <a:t> cu </a:t>
            </a:r>
            <a:r>
              <a:rPr lang="en-US" sz="2100" b="1" i="1" dirty="0" err="1">
                <a:solidFill>
                  <a:schemeClr val="accent5">
                    <a:lumMod val="50000"/>
                  </a:schemeClr>
                </a:solidFill>
                <a:latin typeface="Trebuchet MS" panose="020B0603020202020204" pitchFamily="34" charset="0"/>
                <a:cs typeface="Times New Roman" pitchFamily="18" charset="0"/>
              </a:rPr>
              <a:t>cca</a:t>
            </a:r>
            <a:r>
              <a:rPr lang="en-US" sz="2100" b="1" i="1" dirty="0">
                <a:solidFill>
                  <a:schemeClr val="accent5">
                    <a:lumMod val="50000"/>
                  </a:schemeClr>
                </a:solidFill>
                <a:latin typeface="Trebuchet MS" panose="020B0603020202020204" pitchFamily="34" charset="0"/>
                <a:cs typeface="Times New Roman" pitchFamily="18" charset="0"/>
              </a:rPr>
              <a:t> 8% </a:t>
            </a:r>
            <a:r>
              <a:rPr lang="en-US" sz="2100" b="1" i="1" dirty="0" err="1">
                <a:solidFill>
                  <a:schemeClr val="accent5">
                    <a:lumMod val="50000"/>
                  </a:schemeClr>
                </a:solidFill>
                <a:latin typeface="Trebuchet MS" panose="020B0603020202020204" pitchFamily="34" charset="0"/>
                <a:cs typeface="Times New Roman" pitchFamily="18" charset="0"/>
              </a:rPr>
              <a:t>pâna</a:t>
            </a:r>
            <a:r>
              <a:rPr lang="en-US" sz="2100" b="1" i="1" dirty="0">
                <a:solidFill>
                  <a:schemeClr val="accent5">
                    <a:lumMod val="50000"/>
                  </a:schemeClr>
                </a:solidFill>
                <a:latin typeface="Trebuchet MS" panose="020B0603020202020204" pitchFamily="34" charset="0"/>
                <a:cs typeface="Times New Roman" pitchFamily="18" charset="0"/>
              </a:rPr>
              <a:t> </a:t>
            </a:r>
            <a:r>
              <a:rPr lang="en-US" sz="2100" b="1" i="1" dirty="0" err="1">
                <a:solidFill>
                  <a:schemeClr val="accent5">
                    <a:lumMod val="50000"/>
                  </a:schemeClr>
                </a:solidFill>
                <a:latin typeface="Trebuchet MS" panose="020B0603020202020204" pitchFamily="34" charset="0"/>
                <a:cs typeface="Times New Roman" pitchFamily="18" charset="0"/>
              </a:rPr>
              <a:t>în</a:t>
            </a:r>
            <a:r>
              <a:rPr lang="en-US" sz="2100" b="1" i="1" dirty="0">
                <a:solidFill>
                  <a:schemeClr val="accent5">
                    <a:lumMod val="50000"/>
                  </a:schemeClr>
                </a:solidFill>
                <a:latin typeface="Trebuchet MS" panose="020B0603020202020204" pitchFamily="34" charset="0"/>
                <a:cs typeface="Times New Roman" pitchFamily="18" charset="0"/>
              </a:rPr>
              <a:t> </a:t>
            </a:r>
            <a:r>
              <a:rPr lang="en-US" sz="2100" b="1" i="1" dirty="0" err="1">
                <a:solidFill>
                  <a:schemeClr val="accent5">
                    <a:lumMod val="50000"/>
                  </a:schemeClr>
                </a:solidFill>
                <a:latin typeface="Trebuchet MS" panose="020B0603020202020204" pitchFamily="34" charset="0"/>
                <a:cs typeface="Times New Roman" pitchFamily="18" charset="0"/>
              </a:rPr>
              <a:t>anul</a:t>
            </a:r>
            <a:r>
              <a:rPr lang="en-US" sz="2100" b="1" i="1" dirty="0">
                <a:solidFill>
                  <a:schemeClr val="accent5">
                    <a:lumMod val="50000"/>
                  </a:schemeClr>
                </a:solidFill>
                <a:latin typeface="Trebuchet MS" panose="020B0603020202020204" pitchFamily="34" charset="0"/>
                <a:cs typeface="Times New Roman" pitchFamily="18" charset="0"/>
              </a:rPr>
              <a:t> 2024, </a:t>
            </a:r>
            <a:r>
              <a:rPr lang="en-US" sz="2100" dirty="0" err="1">
                <a:solidFill>
                  <a:schemeClr val="accent5">
                    <a:lumMod val="50000"/>
                  </a:schemeClr>
                </a:solidFill>
                <a:latin typeface="Trebuchet MS" panose="020B0603020202020204" pitchFamily="34" charset="0"/>
                <a:cs typeface="Times New Roman" pitchFamily="18" charset="0"/>
              </a:rPr>
              <a:t>și</a:t>
            </a:r>
            <a:r>
              <a:rPr lang="en-US" sz="2100" dirty="0">
                <a:solidFill>
                  <a:schemeClr val="accent5">
                    <a:lumMod val="50000"/>
                  </a:schemeClr>
                </a:solidFill>
                <a:latin typeface="Trebuchet MS" panose="020B0603020202020204" pitchFamily="34" charset="0"/>
                <a:cs typeface="Times New Roman" pitchFamily="18" charset="0"/>
              </a:rPr>
              <a:t> cu </a:t>
            </a:r>
            <a:r>
              <a:rPr lang="en-US" sz="2100" b="1" i="1" dirty="0" err="1">
                <a:solidFill>
                  <a:schemeClr val="accent5">
                    <a:lumMod val="50000"/>
                  </a:schemeClr>
                </a:solidFill>
                <a:latin typeface="Trebuchet MS" panose="020B0603020202020204" pitchFamily="34" charset="0"/>
                <a:cs typeface="Times New Roman" pitchFamily="18" charset="0"/>
              </a:rPr>
              <a:t>cca</a:t>
            </a:r>
            <a:r>
              <a:rPr lang="ro-RO" sz="2100" b="1" i="1" dirty="0">
                <a:solidFill>
                  <a:schemeClr val="accent5">
                    <a:lumMod val="50000"/>
                  </a:schemeClr>
                </a:solidFill>
                <a:latin typeface="Trebuchet MS" panose="020B0603020202020204" pitchFamily="34" charset="0"/>
                <a:cs typeface="Times New Roman" pitchFamily="18" charset="0"/>
              </a:rPr>
              <a:t>.</a:t>
            </a:r>
            <a:r>
              <a:rPr lang="en-US" sz="2100" b="1" i="1" dirty="0">
                <a:solidFill>
                  <a:schemeClr val="accent5">
                    <a:lumMod val="50000"/>
                  </a:schemeClr>
                </a:solidFill>
                <a:latin typeface="Trebuchet MS" panose="020B0603020202020204" pitchFamily="34" charset="0"/>
                <a:cs typeface="Times New Roman" pitchFamily="18" charset="0"/>
              </a:rPr>
              <a:t> 23% </a:t>
            </a:r>
            <a:r>
              <a:rPr lang="en-US" sz="2100" dirty="0">
                <a:solidFill>
                  <a:schemeClr val="accent5">
                    <a:lumMod val="50000"/>
                  </a:schemeClr>
                </a:solidFill>
                <a:latin typeface="Trebuchet MS" panose="020B0603020202020204" pitchFamily="34" charset="0"/>
                <a:cs typeface="Times New Roman" pitchFamily="18" charset="0"/>
              </a:rPr>
              <a:t>(</a:t>
            </a:r>
            <a:r>
              <a:rPr lang="ro-RO" sz="2100" dirty="0">
                <a:solidFill>
                  <a:schemeClr val="accent5">
                    <a:lumMod val="50000"/>
                  </a:schemeClr>
                </a:solidFill>
                <a:latin typeface="Trebuchet MS" panose="020B0603020202020204" pitchFamily="34" charset="0"/>
                <a:cs typeface="Times New Roman" pitchFamily="18" charset="0"/>
              </a:rPr>
              <a:t>comparativ cu</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anul</a:t>
            </a:r>
            <a:r>
              <a:rPr lang="en-US" sz="2100" dirty="0">
                <a:solidFill>
                  <a:schemeClr val="accent5">
                    <a:lumMod val="50000"/>
                  </a:schemeClr>
                </a:solidFill>
                <a:latin typeface="Trebuchet MS" panose="020B0603020202020204" pitchFamily="34" charset="0"/>
                <a:cs typeface="Times New Roman" pitchFamily="18" charset="0"/>
              </a:rPr>
              <a:t> 2019) </a:t>
            </a:r>
            <a:r>
              <a:rPr lang="en-US" sz="2100" b="1" i="1" dirty="0" err="1">
                <a:solidFill>
                  <a:schemeClr val="accent5">
                    <a:lumMod val="50000"/>
                  </a:schemeClr>
                </a:solidFill>
                <a:latin typeface="Trebuchet MS" panose="020B0603020202020204" pitchFamily="34" charset="0"/>
                <a:cs typeface="Times New Roman" pitchFamily="18" charset="0"/>
              </a:rPr>
              <a:t>în</a:t>
            </a:r>
            <a:r>
              <a:rPr lang="en-US" sz="2100" b="1" i="1" dirty="0">
                <a:solidFill>
                  <a:schemeClr val="accent5">
                    <a:lumMod val="50000"/>
                  </a:schemeClr>
                </a:solidFill>
                <a:latin typeface="Trebuchet MS" panose="020B0603020202020204" pitchFamily="34" charset="0"/>
                <a:cs typeface="Times New Roman" pitchFamily="18" charset="0"/>
              </a:rPr>
              <a:t> </a:t>
            </a:r>
            <a:r>
              <a:rPr lang="en-US" sz="2100" b="1" i="1" dirty="0" err="1">
                <a:solidFill>
                  <a:schemeClr val="accent5">
                    <a:lumMod val="50000"/>
                  </a:schemeClr>
                </a:solidFill>
                <a:latin typeface="Trebuchet MS" panose="020B0603020202020204" pitchFamily="34" charset="0"/>
                <a:cs typeface="Times New Roman" pitchFamily="18" charset="0"/>
              </a:rPr>
              <a:t>anul</a:t>
            </a:r>
            <a:r>
              <a:rPr lang="en-US" sz="2100" b="1" i="1" dirty="0">
                <a:solidFill>
                  <a:schemeClr val="accent5">
                    <a:lumMod val="50000"/>
                  </a:schemeClr>
                </a:solidFill>
                <a:latin typeface="Trebuchet MS" panose="020B0603020202020204" pitchFamily="34" charset="0"/>
                <a:cs typeface="Times New Roman" pitchFamily="18" charset="0"/>
              </a:rPr>
              <a:t> 2030</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contribuind</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astfel</a:t>
            </a:r>
            <a:r>
              <a:rPr lang="en-US" sz="2100" dirty="0">
                <a:solidFill>
                  <a:schemeClr val="accent5">
                    <a:lumMod val="50000"/>
                  </a:schemeClr>
                </a:solidFill>
                <a:latin typeface="Trebuchet MS" panose="020B0603020202020204" pitchFamily="34" charset="0"/>
                <a:cs typeface="Times New Roman" pitchFamily="18" charset="0"/>
              </a:rPr>
              <a:t> la </a:t>
            </a:r>
            <a:r>
              <a:rPr lang="en-US" sz="2100" dirty="0" err="1">
                <a:solidFill>
                  <a:schemeClr val="accent5">
                    <a:lumMod val="50000"/>
                  </a:schemeClr>
                </a:solidFill>
                <a:latin typeface="Trebuchet MS" panose="020B0603020202020204" pitchFamily="34" charset="0"/>
                <a:cs typeface="Times New Roman" pitchFamily="18" charset="0"/>
              </a:rPr>
              <a:t>atingerea</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indicatorului</a:t>
            </a:r>
            <a:r>
              <a:rPr lang="en-US" sz="2100" dirty="0">
                <a:solidFill>
                  <a:schemeClr val="accent5">
                    <a:lumMod val="50000"/>
                  </a:schemeClr>
                </a:solidFill>
                <a:latin typeface="Trebuchet MS" panose="020B0603020202020204" pitchFamily="34" charset="0"/>
                <a:cs typeface="Times New Roman" pitchFamily="18" charset="0"/>
              </a:rPr>
              <a:t> de </a:t>
            </a:r>
            <a:r>
              <a:rPr lang="en-US" sz="2100" dirty="0" err="1">
                <a:solidFill>
                  <a:schemeClr val="accent5">
                    <a:lumMod val="50000"/>
                  </a:schemeClr>
                </a:solidFill>
                <a:latin typeface="Trebuchet MS" panose="020B0603020202020204" pitchFamily="34" charset="0"/>
                <a:cs typeface="Times New Roman" pitchFamily="18" charset="0"/>
              </a:rPr>
              <a:t>rezultat</a:t>
            </a:r>
            <a:r>
              <a:rPr lang="en-US" sz="2100" dirty="0">
                <a:solidFill>
                  <a:schemeClr val="accent5">
                    <a:lumMod val="50000"/>
                  </a:schemeClr>
                </a:solidFill>
                <a:latin typeface="Trebuchet MS" panose="020B0603020202020204" pitchFamily="34" charset="0"/>
                <a:cs typeface="Times New Roman" pitchFamily="18" charset="0"/>
              </a:rPr>
              <a:t> a</a:t>
            </a:r>
            <a:r>
              <a:rPr lang="ro-RO" sz="2100" dirty="0">
                <a:solidFill>
                  <a:schemeClr val="accent5">
                    <a:lumMod val="50000"/>
                  </a:schemeClr>
                </a:solidFill>
                <a:latin typeface="Trebuchet MS" panose="020B0603020202020204" pitchFamily="34" charset="0"/>
                <a:cs typeface="Times New Roman" pitchFamily="18" charset="0"/>
              </a:rPr>
              <a:t>l</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Axei</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prioritare</a:t>
            </a:r>
            <a:r>
              <a:rPr lang="en-US" sz="2100" dirty="0">
                <a:solidFill>
                  <a:schemeClr val="accent5">
                    <a:lumMod val="50000"/>
                  </a:schemeClr>
                </a:solidFill>
                <a:latin typeface="Trebuchet MS" panose="020B0603020202020204" pitchFamily="34" charset="0"/>
                <a:cs typeface="Times New Roman" pitchFamily="18" charset="0"/>
              </a:rPr>
              <a:t> 2</a:t>
            </a:r>
            <a:r>
              <a:rPr lang="ro-RO" sz="2100" dirty="0">
                <a:solidFill>
                  <a:schemeClr val="accent5">
                    <a:lumMod val="50000"/>
                  </a:schemeClr>
                </a:solidFill>
                <a:latin typeface="Trebuchet MS" panose="020B0603020202020204" pitchFamily="34" charset="0"/>
                <a:cs typeface="Times New Roman" pitchFamily="18" charset="0"/>
              </a:rPr>
              <a:t> - </a:t>
            </a:r>
            <a:r>
              <a:rPr lang="en-US" sz="2100" dirty="0" err="1">
                <a:solidFill>
                  <a:schemeClr val="accent5">
                    <a:lumMod val="50000"/>
                  </a:schemeClr>
                </a:solidFill>
                <a:latin typeface="Trebuchet MS" panose="020B0603020202020204" pitchFamily="34" charset="0"/>
                <a:cs typeface="Times New Roman" pitchFamily="18" charset="0"/>
              </a:rPr>
              <a:t>Mărfuri</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transportabile</a:t>
            </a:r>
            <a:r>
              <a:rPr lang="en-US" sz="2100" dirty="0">
                <a:solidFill>
                  <a:schemeClr val="accent5">
                    <a:lumMod val="50000"/>
                  </a:schemeClr>
                </a:solidFill>
                <a:latin typeface="Trebuchet MS" panose="020B0603020202020204" pitchFamily="34" charset="0"/>
                <a:cs typeface="Times New Roman" pitchFamily="18" charset="0"/>
              </a:rPr>
              <a:t> pe </a:t>
            </a:r>
            <a:r>
              <a:rPr lang="en-US" sz="2100" dirty="0" err="1">
                <a:solidFill>
                  <a:schemeClr val="accent5">
                    <a:lumMod val="50000"/>
                  </a:schemeClr>
                </a:solidFill>
                <a:latin typeface="Trebuchet MS" panose="020B0603020202020204" pitchFamily="34" charset="0"/>
                <a:cs typeface="Times New Roman" pitchFamily="18" charset="0"/>
              </a:rPr>
              <a:t>căi</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navigabile</a:t>
            </a:r>
            <a:r>
              <a:rPr lang="en-US" sz="2100" dirty="0">
                <a:solidFill>
                  <a:schemeClr val="accent5">
                    <a:lumMod val="50000"/>
                  </a:schemeClr>
                </a:solidFill>
                <a:latin typeface="Trebuchet MS" panose="020B0603020202020204" pitchFamily="34" charset="0"/>
                <a:cs typeface="Times New Roman" pitchFamily="18" charset="0"/>
              </a:rPr>
              <a:t> </a:t>
            </a:r>
            <a:r>
              <a:rPr lang="en-US" sz="2100" dirty="0" err="1">
                <a:solidFill>
                  <a:schemeClr val="accent5">
                    <a:lumMod val="50000"/>
                  </a:schemeClr>
                </a:solidFill>
                <a:latin typeface="Trebuchet MS" panose="020B0603020202020204" pitchFamily="34" charset="0"/>
                <a:cs typeface="Times New Roman" pitchFamily="18" charset="0"/>
              </a:rPr>
              <a:t>interioare</a:t>
            </a:r>
            <a:endParaRPr lang="ro-RO" sz="2100" dirty="0">
              <a:solidFill>
                <a:schemeClr val="accent5">
                  <a:lumMod val="50000"/>
                </a:schemeClr>
              </a:solidFill>
              <a:latin typeface="Trebuchet MS" panose="020B0603020202020204" pitchFamily="34" charset="0"/>
              <a:cs typeface="Times New Roman" pitchFamily="18" charset="0"/>
            </a:endParaRPr>
          </a:p>
          <a:p>
            <a:pPr marL="342900" lvl="0" indent="-342900">
              <a:spcAft>
                <a:spcPts val="600"/>
              </a:spcAft>
              <a:buFont typeface="Symbol" panose="05050102010706020507" pitchFamily="18" charset="2"/>
              <a:buChar char=""/>
            </a:pPr>
            <a:endParaRPr lang="en-US" sz="1800" dirty="0">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E91FF933-8D41-440F-AF8E-E05420597530}"/>
              </a:ext>
            </a:extLst>
          </p:cNvPr>
          <p:cNvSpPr/>
          <p:nvPr/>
        </p:nvSpPr>
        <p:spPr>
          <a:xfrm>
            <a:off x="5142783" y="1395164"/>
            <a:ext cx="1702710" cy="461665"/>
          </a:xfrm>
          <a:prstGeom prst="rect">
            <a:avLst/>
          </a:prstGeom>
          <a:noFill/>
        </p:spPr>
        <p:txBody>
          <a:bodyPr wrap="none" lIns="91440" tIns="45720" rIns="91440" bIns="45720">
            <a:spAutoFit/>
          </a:bodyPr>
          <a:lstStyle/>
          <a:p>
            <a:pPr marL="0" indent="0" algn="ctr">
              <a:spcAft>
                <a:spcPts val="600"/>
              </a:spcAft>
              <a:buNone/>
            </a:pPr>
            <a:r>
              <a:rPr lang="ro-RO" sz="2400" b="1" dirty="0">
                <a:solidFill>
                  <a:schemeClr val="bg1"/>
                </a:solidFill>
                <a:effectLst/>
                <a:latin typeface="Trebuchet MS" panose="020B0603020202020204" pitchFamily="34" charset="0"/>
                <a:ea typeface="Calibri" panose="020F0502020204030204" pitchFamily="34" charset="0"/>
                <a:cs typeface="Calibri" panose="020F0502020204030204" pitchFamily="34" charset="0"/>
              </a:rPr>
              <a:t>CONCLUZII</a:t>
            </a:r>
          </a:p>
        </p:txBody>
      </p:sp>
    </p:spTree>
    <p:extLst>
      <p:ext uri="{BB962C8B-B14F-4D97-AF65-F5344CB8AC3E}">
        <p14:creationId xmlns:p14="http://schemas.microsoft.com/office/powerpoint/2010/main" val="2877270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A37B220-9FCA-4BEB-9ABC-0A5A38212216}"/>
              </a:ext>
            </a:extLst>
          </p:cNvPr>
          <p:cNvSpPr>
            <a:spLocks noGrp="1"/>
          </p:cNvSpPr>
          <p:nvPr>
            <p:ph idx="1"/>
          </p:nvPr>
        </p:nvSpPr>
        <p:spPr>
          <a:xfrm>
            <a:off x="0" y="1325563"/>
            <a:ext cx="12192000" cy="5578257"/>
          </a:xfrm>
          <a:solidFill>
            <a:srgbClr val="003399"/>
          </a:solidFill>
        </p:spPr>
        <p:txBody>
          <a:bodyPr>
            <a:normAutofit lnSpcReduction="10000"/>
          </a:bodyPr>
          <a:lstStyle/>
          <a:p>
            <a:pPr marL="0" indent="0">
              <a:spcBef>
                <a:spcPts val="600"/>
              </a:spcBef>
              <a:spcAft>
                <a:spcPts val="1200"/>
              </a:spcAft>
              <a:buNone/>
            </a:pPr>
            <a:r>
              <a:rPr lang="ro-RO" sz="2000" b="1" dirty="0">
                <a:solidFill>
                  <a:schemeClr val="bg1"/>
                </a:solidFill>
                <a:latin typeface="Trebuchet MS" panose="020B0603020202020204" pitchFamily="34" charset="0"/>
              </a:rPr>
              <a:t>			</a:t>
            </a:r>
          </a:p>
          <a:p>
            <a:pPr marL="0" indent="0" algn="ctr">
              <a:spcBef>
                <a:spcPts val="600"/>
              </a:spcBef>
              <a:spcAft>
                <a:spcPts val="1200"/>
              </a:spcAft>
              <a:buNone/>
            </a:pPr>
            <a:r>
              <a:rPr lang="ro-RO" sz="2000" b="1" dirty="0">
                <a:solidFill>
                  <a:schemeClr val="bg1"/>
                </a:solidFill>
                <a:latin typeface="Trebuchet MS" panose="020B0603020202020204" pitchFamily="34" charset="0"/>
              </a:rPr>
              <a:t>			      </a:t>
            </a:r>
            <a:endParaRPr lang="ro-RO" sz="2000" b="1" dirty="0">
              <a:solidFill>
                <a:schemeClr val="bg1"/>
              </a:solidFill>
              <a:effectLst/>
              <a:latin typeface="Trebuchet MS" panose="020B0603020202020204" pitchFamily="34" charset="0"/>
              <a:ea typeface="Arial" panose="020B0604020202020204" pitchFamily="34" charset="0"/>
              <a:cs typeface="Arial" panose="020B0604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r>
              <a:rPr lang="ro-RO" sz="1400" b="1" dirty="0">
                <a:solidFill>
                  <a:schemeClr val="bg1"/>
                </a:solidFill>
                <a:latin typeface="Trebuchet MS" panose="020B0603020202020204" pitchFamily="34" charset="0"/>
              </a:rPr>
              <a:t>Pr</a:t>
            </a:r>
            <a:r>
              <a:rPr lang="en-US" sz="1400" b="1" dirty="0" err="1">
                <a:solidFill>
                  <a:schemeClr val="bg1"/>
                </a:solidFill>
                <a:latin typeface="Trebuchet MS" panose="020B0603020202020204" pitchFamily="34" charset="0"/>
              </a:rPr>
              <a:t>oiect</a:t>
            </a:r>
            <a:r>
              <a:rPr lang="en-US" sz="1400" b="1" dirty="0">
                <a:solidFill>
                  <a:schemeClr val="bg1"/>
                </a:solidFill>
                <a:latin typeface="Trebuchet MS" panose="020B0603020202020204" pitchFamily="34" charset="0"/>
              </a:rPr>
              <a:t> co</a:t>
            </a:r>
            <a:r>
              <a:rPr lang="ro-RO" sz="1400" b="1" dirty="0">
                <a:solidFill>
                  <a:schemeClr val="bg1"/>
                </a:solidFill>
                <a:latin typeface="Trebuchet MS" panose="020B0603020202020204" pitchFamily="34" charset="0"/>
              </a:rPr>
              <a:t>finanțat din Fondul European de Dezvoltare Regională prin </a:t>
            </a:r>
            <a:r>
              <a:rPr lang="ro-RO" sz="1400" b="1" spc="40"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Programul Operațional </a:t>
            </a:r>
            <a:r>
              <a:rPr lang="ro-RO" sz="14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Infrastructura Mare 2014-2020</a:t>
            </a: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p:txBody>
      </p:sp>
      <p:grpSp>
        <p:nvGrpSpPr>
          <p:cNvPr id="6" name="Group 5">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1026"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ontent Placeholder 2">
            <a:extLst>
              <a:ext uri="{FF2B5EF4-FFF2-40B4-BE49-F238E27FC236}">
                <a16:creationId xmlns:a16="http://schemas.microsoft.com/office/drawing/2014/main" id="{1DFB774B-0E28-4DBD-80CA-9F4E37788593}"/>
              </a:ext>
            </a:extLst>
          </p:cNvPr>
          <p:cNvSpPr txBox="1">
            <a:spLocks/>
          </p:cNvSpPr>
          <p:nvPr/>
        </p:nvSpPr>
        <p:spPr>
          <a:xfrm>
            <a:off x="4977590" y="1444388"/>
            <a:ext cx="7133439" cy="33729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None/>
            </a:pPr>
            <a:endParaRPr lang="ro-RO" sz="1000" b="1" dirty="0">
              <a:solidFill>
                <a:schemeClr val="bg1"/>
              </a:solidFill>
              <a:latin typeface="Trebuchet MS" panose="020B0603020202020204" pitchFamily="34" charset="0"/>
              <a:ea typeface="Arial" panose="020B0604020202020204" pitchFamily="34" charset="0"/>
            </a:endParaRPr>
          </a:p>
          <a:p>
            <a:pPr marL="0" indent="0">
              <a:buNone/>
            </a:pPr>
            <a:endParaRPr lang="ro-RO" dirty="0"/>
          </a:p>
          <a:p>
            <a:pPr marL="0" indent="0">
              <a:buNone/>
            </a:pPr>
            <a:endParaRPr lang="ro-RO" dirty="0"/>
          </a:p>
          <a:p>
            <a:pPr marL="0" indent="0">
              <a:buNone/>
            </a:pPr>
            <a:endParaRPr lang="en-US" dirty="0"/>
          </a:p>
        </p:txBody>
      </p:sp>
      <p:sp>
        <p:nvSpPr>
          <p:cNvPr id="15" name="Content Placeholder 2">
            <a:extLst>
              <a:ext uri="{FF2B5EF4-FFF2-40B4-BE49-F238E27FC236}">
                <a16:creationId xmlns:a16="http://schemas.microsoft.com/office/drawing/2014/main" id="{62E3F997-0FD1-45CA-9284-4ED613CA4178}"/>
              </a:ext>
            </a:extLst>
          </p:cNvPr>
          <p:cNvSpPr txBox="1">
            <a:spLocks/>
          </p:cNvSpPr>
          <p:nvPr/>
        </p:nvSpPr>
        <p:spPr>
          <a:xfrm>
            <a:off x="0" y="6555357"/>
            <a:ext cx="12191998" cy="3098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endParaRPr lang="ro-RO" sz="1500" b="1" dirty="0">
              <a:solidFill>
                <a:schemeClr val="bg1"/>
              </a:solidFill>
              <a:effectLst/>
              <a:latin typeface="Trebuchet MS" panose="020B0603020202020204" pitchFamily="34" charset="0"/>
              <a:ea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84F8AA8E-E63E-42EF-B3FE-77E18968BA36}"/>
              </a:ext>
            </a:extLst>
          </p:cNvPr>
          <p:cNvSpPr txBox="1">
            <a:spLocks/>
          </p:cNvSpPr>
          <p:nvPr/>
        </p:nvSpPr>
        <p:spPr>
          <a:xfrm>
            <a:off x="83888" y="4985345"/>
            <a:ext cx="12191998" cy="3098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endParaRPr lang="en-US" sz="2000" b="1" dirty="0">
              <a:solidFill>
                <a:schemeClr val="bg1"/>
              </a:solidFill>
              <a:latin typeface="Trebuchet MS" panose="020B0603020202020204" pitchFamily="34" charset="0"/>
            </a:endParaRPr>
          </a:p>
          <a:p>
            <a:pPr marL="0" indent="0" algn="ctr">
              <a:spcBef>
                <a:spcPts val="0"/>
              </a:spcBef>
              <a:buNone/>
            </a:pPr>
            <a:endParaRPr lang="ro-RO" sz="2000" b="1" dirty="0">
              <a:solidFill>
                <a:schemeClr val="bg1"/>
              </a:solidFill>
              <a:effectLst/>
              <a:latin typeface="Trebuchet MS" panose="020B0603020202020204" pitchFamily="34" charset="0"/>
              <a:ea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033EDCD0-7721-4F1D-97D6-0CD6DBE5B8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715933" y="5353316"/>
            <a:ext cx="1137854" cy="90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3B1B138E-2634-495B-B3DB-6D4E3C5E7019}"/>
              </a:ext>
            </a:extLst>
          </p:cNvPr>
          <p:cNvSpPr/>
          <p:nvPr/>
        </p:nvSpPr>
        <p:spPr>
          <a:xfrm>
            <a:off x="355134" y="1411162"/>
            <a:ext cx="5360797" cy="5232202"/>
          </a:xfrm>
          <a:prstGeom prst="rect">
            <a:avLst/>
          </a:prstGeom>
          <a:noFill/>
        </p:spPr>
        <p:txBody>
          <a:bodyPr wrap="square" lIns="91440" tIns="45720" rIns="91440" bIns="45720">
            <a:spAutoFit/>
          </a:bodyPr>
          <a:lstStyle/>
          <a:p>
            <a:pPr algn="ctr"/>
            <a:r>
              <a:rPr lang="ro-RO" sz="2000" b="1" dirty="0">
                <a:solidFill>
                  <a:schemeClr val="bg1"/>
                </a:solidFill>
                <a:effectLst/>
                <a:latin typeface="Trebuchet MS" panose="020B0603020202020204" pitchFamily="34" charset="0"/>
                <a:ea typeface="Calibri" panose="020F0502020204030204" pitchFamily="34" charset="0"/>
                <a:cs typeface="Calibri" panose="020F0502020204030204" pitchFamily="34" charset="0"/>
              </a:rPr>
              <a:t>CUPRINS</a:t>
            </a:r>
          </a:p>
          <a:p>
            <a:pPr algn="ctr"/>
            <a:endParaRPr lang="ro-RO" sz="2000" b="1" cap="none" spc="50" dirty="0">
              <a:ln w="9525" cmpd="sng">
                <a:solidFill>
                  <a:schemeClr val="accent1"/>
                </a:solidFill>
                <a:prstDash val="solid"/>
              </a:ln>
              <a:solidFill>
                <a:schemeClr val="bg1"/>
              </a:solidFill>
              <a:latin typeface="Trebuchet MS" panose="020B0603020202020204" pitchFamily="34" charset="0"/>
              <a:cs typeface="Calibri" panose="020F0502020204030204" pitchFamily="34" charset="0"/>
            </a:endParaRPr>
          </a:p>
          <a:p>
            <a:pPr marL="522900" indent="-342900">
              <a:lnSpc>
                <a:spcPct val="100000"/>
              </a:lnSpc>
              <a:spcBef>
                <a:spcPts val="0"/>
              </a:spcBef>
              <a:spcAft>
                <a:spcPts val="1800"/>
              </a:spcAft>
              <a:buClr>
                <a:schemeClr val="bg1"/>
              </a:buClr>
              <a:buSzPct val="80000"/>
              <a:buFont typeface="Trebuchet MS" panose="020B0603020202020204" pitchFamily="34" charset="0"/>
              <a:buChar char="●"/>
            </a:pPr>
            <a:r>
              <a:rPr lang="ro-RO" b="1" dirty="0">
                <a:solidFill>
                  <a:schemeClr val="bg1"/>
                </a:solidFill>
                <a:latin typeface="Trebuchet MS" panose="020B0603020202020204" pitchFamily="34" charset="0"/>
                <a:cs typeface="Calibri" panose="020F0502020204030204" pitchFamily="34" charset="0"/>
              </a:rPr>
              <a:t>CN APDM SA - Viziune, Misiune, Obiective strategice</a:t>
            </a:r>
          </a:p>
          <a:p>
            <a:pPr marL="522900" indent="-342900">
              <a:lnSpc>
                <a:spcPct val="100000"/>
              </a:lnSpc>
              <a:spcBef>
                <a:spcPts val="0"/>
              </a:spcBef>
              <a:spcAft>
                <a:spcPts val="1800"/>
              </a:spcAft>
              <a:buClr>
                <a:schemeClr val="bg1"/>
              </a:buClr>
              <a:buSzPct val="80000"/>
              <a:buFont typeface="Trebuchet MS" panose="020B0603020202020204" pitchFamily="34" charset="0"/>
              <a:buChar char="●"/>
            </a:pPr>
            <a:r>
              <a:rPr lang="ro-RO" b="1" dirty="0">
                <a:solidFill>
                  <a:schemeClr val="bg1"/>
                </a:solidFill>
                <a:latin typeface="Trebuchet MS" panose="020B0603020202020204" pitchFamily="34" charset="0"/>
                <a:cs typeface="Calibri" panose="020F0502020204030204" pitchFamily="34" charset="0"/>
              </a:rPr>
              <a:t>Porturi administrate CN APDM SA - Localizare strategică</a:t>
            </a:r>
          </a:p>
          <a:p>
            <a:pPr marL="522900" indent="-342900">
              <a:lnSpc>
                <a:spcPct val="100000"/>
              </a:lnSpc>
              <a:spcBef>
                <a:spcPts val="0"/>
              </a:spcBef>
              <a:spcAft>
                <a:spcPts val="1800"/>
              </a:spcAft>
              <a:buClr>
                <a:schemeClr val="bg1"/>
              </a:buClr>
              <a:buSzPct val="80000"/>
              <a:buFont typeface="Trebuchet MS" panose="020B0603020202020204" pitchFamily="34" charset="0"/>
              <a:buChar char="●"/>
            </a:pPr>
            <a:r>
              <a:rPr lang="ro-RO" b="1" dirty="0">
                <a:solidFill>
                  <a:schemeClr val="bg1"/>
                </a:solidFill>
                <a:latin typeface="Trebuchet MS" panose="020B0603020202020204" pitchFamily="34" charset="0"/>
                <a:cs typeface="Calibri" panose="020F0502020204030204" pitchFamily="34" charset="0"/>
              </a:rPr>
              <a:t>Proiect - Obiectiv General, Obiective specifice proiect</a:t>
            </a:r>
          </a:p>
          <a:p>
            <a:pPr marL="522900" indent="-342900">
              <a:lnSpc>
                <a:spcPct val="100000"/>
              </a:lnSpc>
              <a:spcBef>
                <a:spcPts val="0"/>
              </a:spcBef>
              <a:spcAft>
                <a:spcPts val="1800"/>
              </a:spcAft>
              <a:buClr>
                <a:schemeClr val="bg1"/>
              </a:buClr>
              <a:buSzPct val="80000"/>
              <a:buFont typeface="Trebuchet MS" panose="020B0603020202020204" pitchFamily="34" charset="0"/>
              <a:buChar char="●"/>
            </a:pPr>
            <a:r>
              <a:rPr lang="ro-RO" b="1" dirty="0">
                <a:solidFill>
                  <a:schemeClr val="bg1"/>
                </a:solidFill>
                <a:latin typeface="Trebuchet MS" panose="020B0603020202020204" pitchFamily="34" charset="0"/>
                <a:cs typeface="Calibri" panose="020F0502020204030204" pitchFamily="34" charset="0"/>
              </a:rPr>
              <a:t>Rezultate așteptate după </a:t>
            </a:r>
            <a:r>
              <a:rPr lang="ro-RO" b="1" dirty="0" err="1">
                <a:solidFill>
                  <a:schemeClr val="bg1"/>
                </a:solidFill>
                <a:latin typeface="Trebuchet MS" panose="020B0603020202020204" pitchFamily="34" charset="0"/>
                <a:cs typeface="Calibri" panose="020F0502020204030204" pitchFamily="34" charset="0"/>
              </a:rPr>
              <a:t>împlementarea</a:t>
            </a:r>
            <a:r>
              <a:rPr lang="ro-RO" b="1" dirty="0">
                <a:solidFill>
                  <a:schemeClr val="bg1"/>
                </a:solidFill>
                <a:latin typeface="Trebuchet MS" panose="020B0603020202020204" pitchFamily="34" charset="0"/>
                <a:cs typeface="Calibri" panose="020F0502020204030204" pitchFamily="34" charset="0"/>
              </a:rPr>
              <a:t> proiectului</a:t>
            </a:r>
          </a:p>
          <a:p>
            <a:pPr marL="522900" indent="-342900">
              <a:lnSpc>
                <a:spcPct val="100000"/>
              </a:lnSpc>
              <a:spcBef>
                <a:spcPts val="0"/>
              </a:spcBef>
              <a:spcAft>
                <a:spcPts val="1800"/>
              </a:spcAft>
              <a:buClr>
                <a:schemeClr val="bg1"/>
              </a:buClr>
              <a:buSzPct val="80000"/>
              <a:buFont typeface="Trebuchet MS" panose="020B0603020202020204" pitchFamily="34" charset="0"/>
              <a:buChar char="●"/>
            </a:pPr>
            <a:r>
              <a:rPr lang="ro-RO" b="1" dirty="0">
                <a:solidFill>
                  <a:schemeClr val="bg1"/>
                </a:solidFill>
                <a:latin typeface="Trebuchet MS" panose="020B0603020202020204" pitchFamily="34" charset="0"/>
                <a:cs typeface="Calibri" panose="020F0502020204030204" pitchFamily="34" charset="0"/>
              </a:rPr>
              <a:t> </a:t>
            </a:r>
            <a:r>
              <a:rPr lang="en-US" b="1" dirty="0" err="1">
                <a:solidFill>
                  <a:schemeClr val="bg1"/>
                </a:solidFill>
                <a:latin typeface="Trebuchet MS" panose="020B0603020202020204" pitchFamily="34" charset="0"/>
                <a:cs typeface="Calibri" panose="020F0502020204030204" pitchFamily="34" charset="0"/>
              </a:rPr>
              <a:t>Descriere</a:t>
            </a:r>
            <a:r>
              <a:rPr lang="en-US" b="1" dirty="0">
                <a:solidFill>
                  <a:schemeClr val="bg1"/>
                </a:solidFill>
                <a:latin typeface="Trebuchet MS" panose="020B0603020202020204" pitchFamily="34" charset="0"/>
                <a:cs typeface="Calibri" panose="020F0502020204030204" pitchFamily="34" charset="0"/>
              </a:rPr>
              <a:t> </a:t>
            </a:r>
            <a:r>
              <a:rPr lang="en-US" b="1" dirty="0" err="1">
                <a:solidFill>
                  <a:schemeClr val="bg1"/>
                </a:solidFill>
                <a:latin typeface="Trebuchet MS" panose="020B0603020202020204" pitchFamily="34" charset="0"/>
                <a:cs typeface="Calibri" panose="020F0502020204030204" pitchFamily="34" charset="0"/>
              </a:rPr>
              <a:t>lucr</a:t>
            </a:r>
            <a:r>
              <a:rPr lang="ro-RO" b="1" dirty="0">
                <a:solidFill>
                  <a:schemeClr val="bg1"/>
                </a:solidFill>
                <a:latin typeface="Trebuchet MS" panose="020B0603020202020204" pitchFamily="34" charset="0"/>
                <a:cs typeface="Calibri" panose="020F0502020204030204" pitchFamily="34" charset="0"/>
              </a:rPr>
              <a:t>ări modernizare </a:t>
            </a:r>
            <a:r>
              <a:rPr lang="en-US" b="1" dirty="0">
                <a:solidFill>
                  <a:schemeClr val="bg1"/>
                </a:solidFill>
                <a:latin typeface="Trebuchet MS" panose="020B0603020202020204" pitchFamily="34" charset="0"/>
                <a:cs typeface="Calibri" panose="020F0502020204030204" pitchFamily="34" charset="0"/>
              </a:rPr>
              <a:t>P</a:t>
            </a:r>
            <a:r>
              <a:rPr lang="ro-RO" b="1" dirty="0">
                <a:solidFill>
                  <a:schemeClr val="bg1"/>
                </a:solidFill>
                <a:latin typeface="Trebuchet MS" panose="020B0603020202020204" pitchFamily="34" charset="0"/>
                <a:cs typeface="Calibri" panose="020F0502020204030204" pitchFamily="34" charset="0"/>
              </a:rPr>
              <a:t>ort</a:t>
            </a:r>
            <a:endParaRPr lang="en-US" b="1" dirty="0">
              <a:solidFill>
                <a:schemeClr val="bg1"/>
              </a:solidFill>
              <a:latin typeface="Trebuchet MS" panose="020B0603020202020204" pitchFamily="34" charset="0"/>
              <a:cs typeface="Calibri" panose="020F0502020204030204" pitchFamily="34" charset="0"/>
            </a:endParaRPr>
          </a:p>
          <a:p>
            <a:pPr marL="522900" indent="-342900">
              <a:lnSpc>
                <a:spcPct val="100000"/>
              </a:lnSpc>
              <a:spcBef>
                <a:spcPts val="0"/>
              </a:spcBef>
              <a:spcAft>
                <a:spcPts val="1800"/>
              </a:spcAft>
              <a:buClr>
                <a:schemeClr val="bg1"/>
              </a:buClr>
              <a:buSzPct val="80000"/>
              <a:buFont typeface="Trebuchet MS" panose="020B0603020202020204" pitchFamily="34" charset="0"/>
              <a:buChar char="●"/>
            </a:pPr>
            <a:r>
              <a:rPr lang="ro-RO" b="1" dirty="0">
                <a:solidFill>
                  <a:schemeClr val="bg1"/>
                </a:solidFill>
                <a:latin typeface="Trebuchet MS" panose="020B0603020202020204" pitchFamily="34" charset="0"/>
                <a:cs typeface="Calibri" panose="020F0502020204030204" pitchFamily="34" charset="0"/>
              </a:rPr>
              <a:t> Concluzii</a:t>
            </a:r>
            <a:endParaRPr lang="en-US" b="1" dirty="0">
              <a:solidFill>
                <a:schemeClr val="bg1"/>
              </a:solidFill>
              <a:latin typeface="Trebuchet MS" panose="020B0603020202020204" pitchFamily="34" charset="0"/>
              <a:cs typeface="Calibri" panose="020F0502020204030204" pitchFamily="34" charset="0"/>
            </a:endParaRPr>
          </a:p>
          <a:p>
            <a:pPr algn="ctr"/>
            <a:endParaRPr lang="en-US" sz="2400" b="1" cap="none" spc="50" dirty="0">
              <a:ln w="9525" cmpd="sng">
                <a:solidFill>
                  <a:schemeClr val="accent1"/>
                </a:solidFill>
                <a:prstDash val="solid"/>
              </a:ln>
              <a:solidFill>
                <a:schemeClr val="bg1"/>
              </a:solidFill>
              <a:effectLst>
                <a:glow rad="38100">
                  <a:schemeClr val="accent1">
                    <a:alpha val="40000"/>
                  </a:schemeClr>
                </a:glow>
              </a:effectLst>
              <a:latin typeface="Trebuchet MS" panose="020B0603020202020204" pitchFamily="34" charset="0"/>
            </a:endParaRPr>
          </a:p>
        </p:txBody>
      </p:sp>
      <p:pic>
        <p:nvPicPr>
          <p:cNvPr id="20" name="Picture 19">
            <a:extLst>
              <a:ext uri="{FF2B5EF4-FFF2-40B4-BE49-F238E27FC236}">
                <a16:creationId xmlns:a16="http://schemas.microsoft.com/office/drawing/2014/main" id="{F98DA188-6D0D-4537-BB1E-DB838D0603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523095" y="1562853"/>
            <a:ext cx="6441144" cy="3617496"/>
          </a:xfrm>
          <a:prstGeom prst="rect">
            <a:avLst/>
          </a:prstGeom>
          <a:ln>
            <a:noFill/>
          </a:ln>
          <a:effectLst>
            <a:softEdge rad="112500"/>
          </a:effectLst>
        </p:spPr>
      </p:pic>
    </p:spTree>
    <p:extLst>
      <p:ext uri="{BB962C8B-B14F-4D97-AF65-F5344CB8AC3E}">
        <p14:creationId xmlns:p14="http://schemas.microsoft.com/office/powerpoint/2010/main" val="795188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24A1B8-6526-4E91-AD0E-F2CCE045BD24}"/>
              </a:ext>
            </a:extLst>
          </p:cNvPr>
          <p:cNvSpPr>
            <a:spLocks noGrp="1"/>
          </p:cNvSpPr>
          <p:nvPr>
            <p:ph type="title"/>
          </p:nvPr>
        </p:nvSpPr>
        <p:spPr>
          <a:xfrm>
            <a:off x="-1" y="0"/>
            <a:ext cx="12191999" cy="1325563"/>
          </a:xfrm>
        </p:spPr>
        <p:txBody>
          <a:bodyPr>
            <a:normAutofit/>
          </a:bodyPr>
          <a:lstStyle/>
          <a:p>
            <a:endParaRPr lang="en-US" sz="2000" dirty="0"/>
          </a:p>
        </p:txBody>
      </p:sp>
      <p:sp>
        <p:nvSpPr>
          <p:cNvPr id="5" name="Content Placeholder 4">
            <a:extLst>
              <a:ext uri="{FF2B5EF4-FFF2-40B4-BE49-F238E27FC236}">
                <a16:creationId xmlns:a16="http://schemas.microsoft.com/office/drawing/2014/main" id="{BA37B220-9FCA-4BEB-9ABC-0A5A38212216}"/>
              </a:ext>
            </a:extLst>
          </p:cNvPr>
          <p:cNvSpPr>
            <a:spLocks noGrp="1"/>
          </p:cNvSpPr>
          <p:nvPr>
            <p:ph idx="1"/>
          </p:nvPr>
        </p:nvSpPr>
        <p:spPr>
          <a:xfrm>
            <a:off x="0" y="1279743"/>
            <a:ext cx="12192000" cy="5578257"/>
          </a:xfrm>
          <a:solidFill>
            <a:srgbClr val="003399"/>
          </a:solidFill>
        </p:spPr>
        <p:txBody>
          <a:bodyPr>
            <a:normAutofit/>
          </a:bodyPr>
          <a:lstStyle/>
          <a:p>
            <a:pPr marL="0" indent="0">
              <a:spcBef>
                <a:spcPts val="600"/>
              </a:spcBef>
              <a:spcAft>
                <a:spcPts val="1200"/>
              </a:spcAft>
              <a:buNone/>
            </a:pPr>
            <a:endParaRPr lang="ro-RO" sz="2000" b="1" dirty="0">
              <a:solidFill>
                <a:schemeClr val="bg1"/>
              </a:solidFill>
              <a:effectLst/>
              <a:latin typeface="Trebuchet MS" panose="020B0603020202020204" pitchFamily="34" charset="0"/>
              <a:ea typeface="Arial" panose="020B0604020202020204" pitchFamily="34" charset="0"/>
              <a:cs typeface="Arial" panose="020B0604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a:p>
            <a:pPr marL="0" indent="0" algn="ctr">
              <a:spcBef>
                <a:spcPts val="0"/>
              </a:spcBef>
              <a:spcAft>
                <a:spcPts val="1200"/>
              </a:spcAft>
              <a:buNone/>
            </a:pPr>
            <a:endParaRPr lang="ro-RO" sz="1400" b="1" dirty="0">
              <a:solidFill>
                <a:schemeClr val="bg1"/>
              </a:solidFill>
              <a:latin typeface="Trebuchet MS" panose="020B0603020202020204" pitchFamily="34" charset="0"/>
            </a:endParaRPr>
          </a:p>
        </p:txBody>
      </p:sp>
      <p:grpSp>
        <p:nvGrpSpPr>
          <p:cNvPr id="6" name="Group 5">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1026"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ontent Placeholder 2">
            <a:extLst>
              <a:ext uri="{FF2B5EF4-FFF2-40B4-BE49-F238E27FC236}">
                <a16:creationId xmlns:a16="http://schemas.microsoft.com/office/drawing/2014/main" id="{1DFB774B-0E28-4DBD-80CA-9F4E37788593}"/>
              </a:ext>
            </a:extLst>
          </p:cNvPr>
          <p:cNvSpPr txBox="1">
            <a:spLocks/>
          </p:cNvSpPr>
          <p:nvPr/>
        </p:nvSpPr>
        <p:spPr>
          <a:xfrm>
            <a:off x="-27962" y="1672955"/>
            <a:ext cx="12192000" cy="22348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None/>
            </a:pPr>
            <a:endParaRPr lang="ro-RO" sz="1000" b="1" dirty="0">
              <a:solidFill>
                <a:schemeClr val="bg1"/>
              </a:solidFill>
              <a:latin typeface="Trebuchet MS" panose="020B0603020202020204" pitchFamily="34" charset="0"/>
              <a:ea typeface="Arial" panose="020B0604020202020204" pitchFamily="34" charset="0"/>
            </a:endParaRPr>
          </a:p>
          <a:p>
            <a:pPr marL="0" indent="0">
              <a:spcBef>
                <a:spcPts val="600"/>
              </a:spcBef>
              <a:spcAft>
                <a:spcPts val="1200"/>
              </a:spcAft>
              <a:buNone/>
            </a:pPr>
            <a:endParaRPr lang="ro-RO" dirty="0"/>
          </a:p>
          <a:p>
            <a:pPr marL="0" indent="0">
              <a:buNone/>
            </a:pPr>
            <a:endParaRPr lang="ro-RO" dirty="0"/>
          </a:p>
          <a:p>
            <a:pPr marL="0" indent="0">
              <a:buNone/>
            </a:pPr>
            <a:endParaRPr lang="en-US" dirty="0"/>
          </a:p>
        </p:txBody>
      </p:sp>
      <p:sp>
        <p:nvSpPr>
          <p:cNvPr id="15" name="Content Placeholder 2">
            <a:extLst>
              <a:ext uri="{FF2B5EF4-FFF2-40B4-BE49-F238E27FC236}">
                <a16:creationId xmlns:a16="http://schemas.microsoft.com/office/drawing/2014/main" id="{62E3F997-0FD1-45CA-9284-4ED613CA4178}"/>
              </a:ext>
            </a:extLst>
          </p:cNvPr>
          <p:cNvSpPr txBox="1">
            <a:spLocks/>
          </p:cNvSpPr>
          <p:nvPr/>
        </p:nvSpPr>
        <p:spPr>
          <a:xfrm>
            <a:off x="0" y="6425967"/>
            <a:ext cx="12191998" cy="3098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ro-RO" sz="1500" b="1" dirty="0">
                <a:solidFill>
                  <a:schemeClr val="bg1"/>
                </a:solidFill>
                <a:latin typeface="Trebuchet MS" panose="020B0603020202020204" pitchFamily="34" charset="0"/>
              </a:rPr>
              <a:t>Pr</a:t>
            </a:r>
            <a:r>
              <a:rPr lang="en-US" sz="1500" b="1" dirty="0" err="1">
                <a:solidFill>
                  <a:schemeClr val="bg1"/>
                </a:solidFill>
                <a:latin typeface="Trebuchet MS" panose="020B0603020202020204" pitchFamily="34" charset="0"/>
              </a:rPr>
              <a:t>oiect</a:t>
            </a:r>
            <a:r>
              <a:rPr lang="en-US" sz="1500" b="1" dirty="0">
                <a:solidFill>
                  <a:schemeClr val="bg1"/>
                </a:solidFill>
                <a:latin typeface="Trebuchet MS" panose="020B0603020202020204" pitchFamily="34" charset="0"/>
              </a:rPr>
              <a:t> co</a:t>
            </a:r>
            <a:r>
              <a:rPr lang="ro-RO" sz="1500" b="1" dirty="0">
                <a:solidFill>
                  <a:schemeClr val="bg1"/>
                </a:solidFill>
                <a:latin typeface="Trebuchet MS" panose="020B0603020202020204" pitchFamily="34" charset="0"/>
              </a:rPr>
              <a:t>finanțat din Fondul European de Dezvoltare Regională prin </a:t>
            </a:r>
            <a:r>
              <a:rPr lang="ro-RO" sz="1500" b="1" spc="40"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Programul Operațional </a:t>
            </a:r>
            <a:r>
              <a:rPr lang="ro-RO" sz="15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Infrastructura Mare 2014-2020</a:t>
            </a:r>
          </a:p>
        </p:txBody>
      </p:sp>
      <p:sp>
        <p:nvSpPr>
          <p:cNvPr id="16" name="Content Placeholder 2">
            <a:extLst>
              <a:ext uri="{FF2B5EF4-FFF2-40B4-BE49-F238E27FC236}">
                <a16:creationId xmlns:a16="http://schemas.microsoft.com/office/drawing/2014/main" id="{84F8AA8E-E63E-42EF-B3FE-77E18968BA36}"/>
              </a:ext>
            </a:extLst>
          </p:cNvPr>
          <p:cNvSpPr txBox="1">
            <a:spLocks/>
          </p:cNvSpPr>
          <p:nvPr/>
        </p:nvSpPr>
        <p:spPr>
          <a:xfrm>
            <a:off x="27962" y="1325563"/>
            <a:ext cx="4842023" cy="51004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endParaRPr lang="ro-RO" sz="2000" b="1" dirty="0">
              <a:solidFill>
                <a:schemeClr val="bg1"/>
              </a:solidFill>
              <a:latin typeface="Trebuchet MS" panose="020B0603020202020204" pitchFamily="34" charset="0"/>
            </a:endParaRPr>
          </a:p>
          <a:p>
            <a:pPr marL="0" indent="0" algn="ctr">
              <a:spcBef>
                <a:spcPts val="0"/>
              </a:spcBef>
              <a:buNone/>
            </a:pPr>
            <a:r>
              <a:rPr lang="ro-RO" sz="2400" b="1" dirty="0">
                <a:solidFill>
                  <a:schemeClr val="bg1"/>
                </a:solidFill>
                <a:latin typeface="Trebuchet MS" panose="020B0603020202020204" pitchFamily="34" charset="0"/>
              </a:rPr>
              <a:t>Vă mulțumim pentru atenție !</a:t>
            </a:r>
          </a:p>
          <a:p>
            <a:pPr marL="0" indent="0" algn="ctr">
              <a:spcBef>
                <a:spcPts val="0"/>
              </a:spcBef>
              <a:buNone/>
            </a:pPr>
            <a:endParaRPr lang="ro-RO" sz="2400" b="1" dirty="0">
              <a:solidFill>
                <a:schemeClr val="bg1"/>
              </a:solidFill>
              <a:latin typeface="Trebuchet MS" panose="020B0603020202020204" pitchFamily="34" charset="0"/>
            </a:endParaRPr>
          </a:p>
          <a:p>
            <a:pPr marL="0" indent="0" algn="ctr">
              <a:spcBef>
                <a:spcPts val="0"/>
              </a:spcBef>
              <a:spcAft>
                <a:spcPts val="600"/>
              </a:spcAft>
              <a:buNone/>
            </a:pPr>
            <a:endParaRPr lang="en-US" sz="2000" b="1" dirty="0">
              <a:solidFill>
                <a:schemeClr val="bg1"/>
              </a:solidFill>
              <a:latin typeface="Trebuchet MS" panose="020B0603020202020204" pitchFamily="34" charset="0"/>
            </a:endParaRPr>
          </a:p>
          <a:p>
            <a:pPr marL="0" indent="0" algn="ctr">
              <a:spcBef>
                <a:spcPts val="0"/>
              </a:spcBef>
              <a:spcAft>
                <a:spcPts val="600"/>
              </a:spcAft>
              <a:buNone/>
            </a:pPr>
            <a:r>
              <a:rPr lang="ro-RO" sz="2000" b="1" dirty="0">
                <a:solidFill>
                  <a:schemeClr val="bg1"/>
                </a:solidFill>
                <a:latin typeface="Trebuchet MS" panose="020B0603020202020204" pitchFamily="34" charset="0"/>
              </a:rPr>
              <a:t>C</a:t>
            </a:r>
            <a:r>
              <a:rPr lang="en-US" sz="2000" b="1" dirty="0">
                <a:solidFill>
                  <a:schemeClr val="bg1"/>
                </a:solidFill>
                <a:latin typeface="Trebuchet MS" panose="020B0603020202020204" pitchFamily="34" charset="0"/>
              </a:rPr>
              <a:t>.</a:t>
            </a:r>
            <a:r>
              <a:rPr lang="ro-RO" sz="2000" b="1" dirty="0">
                <a:solidFill>
                  <a:schemeClr val="bg1"/>
                </a:solidFill>
                <a:latin typeface="Trebuchet MS" panose="020B0603020202020204" pitchFamily="34" charset="0"/>
              </a:rPr>
              <a:t>N</a:t>
            </a:r>
            <a:r>
              <a:rPr lang="en-US" sz="2000" b="1" dirty="0">
                <a:solidFill>
                  <a:schemeClr val="bg1"/>
                </a:solidFill>
                <a:latin typeface="Trebuchet MS" panose="020B0603020202020204" pitchFamily="34" charset="0"/>
              </a:rPr>
              <a:t>.</a:t>
            </a:r>
            <a:r>
              <a:rPr lang="ro-RO" sz="2000" b="1" dirty="0">
                <a:solidFill>
                  <a:schemeClr val="bg1"/>
                </a:solidFill>
                <a:latin typeface="Trebuchet MS" panose="020B0603020202020204" pitchFamily="34" charset="0"/>
              </a:rPr>
              <a:t> Administrația </a:t>
            </a:r>
          </a:p>
          <a:p>
            <a:pPr marL="0" indent="0" algn="ctr">
              <a:spcBef>
                <a:spcPts val="0"/>
              </a:spcBef>
              <a:spcAft>
                <a:spcPts val="1200"/>
              </a:spcAft>
              <a:buNone/>
            </a:pPr>
            <a:r>
              <a:rPr lang="ro-RO" sz="2000" b="1" dirty="0">
                <a:solidFill>
                  <a:schemeClr val="bg1"/>
                </a:solidFill>
                <a:latin typeface="Trebuchet MS" panose="020B0603020202020204" pitchFamily="34" charset="0"/>
              </a:rPr>
              <a:t>Porturilor Dunării Maritime S</a:t>
            </a:r>
            <a:r>
              <a:rPr lang="en-US" sz="2000" b="1" dirty="0">
                <a:solidFill>
                  <a:schemeClr val="bg1"/>
                </a:solidFill>
                <a:latin typeface="Trebuchet MS" panose="020B0603020202020204" pitchFamily="34" charset="0"/>
              </a:rPr>
              <a:t>.</a:t>
            </a:r>
            <a:r>
              <a:rPr lang="ro-RO" sz="2000" b="1" dirty="0">
                <a:solidFill>
                  <a:schemeClr val="bg1"/>
                </a:solidFill>
                <a:latin typeface="Trebuchet MS" panose="020B0603020202020204" pitchFamily="34" charset="0"/>
              </a:rPr>
              <a:t>A</a:t>
            </a:r>
            <a:r>
              <a:rPr lang="en-US" sz="2000" b="1" dirty="0">
                <a:solidFill>
                  <a:schemeClr val="bg1"/>
                </a:solidFill>
                <a:latin typeface="Trebuchet MS" panose="020B0603020202020204" pitchFamily="34" charset="0"/>
              </a:rPr>
              <a:t>.</a:t>
            </a:r>
            <a:endParaRPr lang="ro-RO" sz="2000" b="1" dirty="0">
              <a:solidFill>
                <a:schemeClr val="bg1"/>
              </a:solidFill>
              <a:latin typeface="Trebuchet MS" panose="020B0603020202020204" pitchFamily="34" charset="0"/>
            </a:endParaRPr>
          </a:p>
          <a:p>
            <a:pPr marL="0" indent="0" algn="ctr">
              <a:spcBef>
                <a:spcPts val="0"/>
              </a:spcBef>
              <a:spcAft>
                <a:spcPts val="1200"/>
              </a:spcAft>
              <a:buNone/>
            </a:pPr>
            <a:endParaRPr lang="ro-RO" sz="2000" b="1" dirty="0">
              <a:solidFill>
                <a:schemeClr val="bg1"/>
              </a:solidFill>
              <a:latin typeface="Trebuchet MS" panose="020B0603020202020204" pitchFamily="34" charset="0"/>
            </a:endParaRPr>
          </a:p>
          <a:p>
            <a:pPr marL="0" indent="0" algn="ctr">
              <a:spcBef>
                <a:spcPts val="0"/>
              </a:spcBef>
              <a:spcAft>
                <a:spcPts val="1200"/>
              </a:spcAft>
              <a:buNone/>
            </a:pPr>
            <a:r>
              <a:rPr lang="ro-RO" sz="2000" b="1" dirty="0">
                <a:solidFill>
                  <a:schemeClr val="bg1"/>
                </a:solidFill>
                <a:latin typeface="Trebuchet MS" panose="020B0603020202020204" pitchFamily="34" charset="0"/>
              </a:rPr>
              <a:t>Director General,</a:t>
            </a:r>
          </a:p>
          <a:p>
            <a:pPr marL="0" indent="0" algn="ctr">
              <a:spcBef>
                <a:spcPts val="0"/>
              </a:spcBef>
              <a:spcAft>
                <a:spcPts val="1200"/>
              </a:spcAft>
              <a:buNone/>
            </a:pPr>
            <a:r>
              <a:rPr lang="ro-RO" sz="2000" b="1" dirty="0">
                <a:solidFill>
                  <a:schemeClr val="bg1"/>
                </a:solidFill>
                <a:latin typeface="Trebuchet MS" panose="020B0603020202020204" pitchFamily="34" charset="0"/>
              </a:rPr>
              <a:t>Marcela – Daniela Costea</a:t>
            </a:r>
          </a:p>
          <a:p>
            <a:pPr marL="0" indent="0" algn="ctr">
              <a:spcBef>
                <a:spcPts val="0"/>
              </a:spcBef>
              <a:spcAft>
                <a:spcPts val="1200"/>
              </a:spcAft>
              <a:buNone/>
            </a:pPr>
            <a:endParaRPr lang="ro-RO" sz="2000" b="1" dirty="0">
              <a:solidFill>
                <a:schemeClr val="bg1"/>
              </a:solidFill>
              <a:latin typeface="Trebuchet MS" panose="020B0603020202020204" pitchFamily="34" charset="0"/>
            </a:endParaRPr>
          </a:p>
          <a:p>
            <a:pPr marL="0" indent="0" algn="ctr">
              <a:spcBef>
                <a:spcPts val="0"/>
              </a:spcBef>
              <a:spcAft>
                <a:spcPts val="1200"/>
              </a:spcAft>
              <a:buNone/>
            </a:pPr>
            <a:r>
              <a:rPr lang="ro-RO" sz="1800" dirty="0">
                <a:solidFill>
                  <a:schemeClr val="bg1"/>
                </a:solidFill>
                <a:effectLst/>
                <a:latin typeface="Trebuchet MS" panose="020B060302020202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apdm@apdmgalati.ro</a:t>
            </a:r>
            <a:endParaRPr lang="ro-RO" sz="1800" b="1" dirty="0">
              <a:solidFill>
                <a:schemeClr val="bg1"/>
              </a:solidFill>
              <a:latin typeface="Trebuchet MS" panose="020B0603020202020204" pitchFamily="34" charset="0"/>
            </a:endParaRPr>
          </a:p>
          <a:p>
            <a:pPr marL="0" indent="0" algn="ctr">
              <a:spcBef>
                <a:spcPts val="0"/>
              </a:spcBef>
              <a:spcAft>
                <a:spcPts val="1200"/>
              </a:spcAft>
              <a:buNone/>
            </a:pPr>
            <a:r>
              <a:rPr lang="ro-RO" sz="1800" u="sng" dirty="0">
                <a:solidFill>
                  <a:schemeClr val="bg1"/>
                </a:solidFill>
                <a:latin typeface="Trebuchet MS" panose="020B0603020202020204" pitchFamily="34" charset="0"/>
                <a:hlinkClick r:id="rId6">
                  <a:extLst>
                    <a:ext uri="{A12FA001-AC4F-418D-AE19-62706E023703}">
                      <ahyp:hlinkClr xmlns:ahyp="http://schemas.microsoft.com/office/drawing/2018/hyperlinkcolor" val="tx"/>
                    </a:ext>
                  </a:extLst>
                </a:hlinkClick>
              </a:rPr>
              <a:t>www.apdmgalati.ro</a:t>
            </a:r>
            <a:r>
              <a:rPr lang="ro-RO" sz="1800" u="sng" dirty="0">
                <a:solidFill>
                  <a:schemeClr val="bg1"/>
                </a:solidFill>
                <a:latin typeface="Trebuchet MS" panose="020B0603020202020204" pitchFamily="34" charset="0"/>
              </a:rPr>
              <a:t> </a:t>
            </a:r>
            <a:endParaRPr lang="en-US" sz="1800" u="sng" dirty="0">
              <a:solidFill>
                <a:schemeClr val="bg1"/>
              </a:solidFill>
              <a:latin typeface="Trebuchet MS" panose="020B0603020202020204" pitchFamily="34" charset="0"/>
            </a:endParaRPr>
          </a:p>
        </p:txBody>
      </p:sp>
      <p:pic>
        <p:nvPicPr>
          <p:cNvPr id="3" name="Imagine 2">
            <a:extLst>
              <a:ext uri="{FF2B5EF4-FFF2-40B4-BE49-F238E27FC236}">
                <a16:creationId xmlns:a16="http://schemas.microsoft.com/office/drawing/2014/main" id="{4132F565-441E-4F2D-9E31-101BBAD960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4677" y="1313235"/>
            <a:ext cx="7217830" cy="5035991"/>
          </a:xfrm>
          <a:prstGeom prst="rect">
            <a:avLst/>
          </a:prstGeom>
        </p:spPr>
      </p:pic>
    </p:spTree>
    <p:extLst>
      <p:ext uri="{BB962C8B-B14F-4D97-AF65-F5344CB8AC3E}">
        <p14:creationId xmlns:p14="http://schemas.microsoft.com/office/powerpoint/2010/main" val="1959716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A37B220-9FCA-4BEB-9ABC-0A5A38212216}"/>
              </a:ext>
            </a:extLst>
          </p:cNvPr>
          <p:cNvSpPr>
            <a:spLocks noGrp="1"/>
          </p:cNvSpPr>
          <p:nvPr>
            <p:ph idx="1"/>
          </p:nvPr>
        </p:nvSpPr>
        <p:spPr>
          <a:xfrm>
            <a:off x="1" y="1279742"/>
            <a:ext cx="12192000" cy="5578257"/>
          </a:xfrm>
          <a:solidFill>
            <a:srgbClr val="0079C1"/>
          </a:solidFill>
        </p:spPr>
        <p:txBody>
          <a:bodyPr>
            <a:normAutofit/>
          </a:bodyPr>
          <a:lstStyle/>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r>
              <a:rPr lang="ro-RO" sz="1400" b="1" dirty="0">
                <a:solidFill>
                  <a:schemeClr val="bg1"/>
                </a:solidFill>
                <a:latin typeface="Trebuchet MS" panose="020B0603020202020204" pitchFamily="34" charset="0"/>
              </a:rPr>
              <a:t>Pr</a:t>
            </a:r>
            <a:r>
              <a:rPr lang="en-US" sz="1400" b="1" dirty="0" err="1">
                <a:solidFill>
                  <a:schemeClr val="bg1"/>
                </a:solidFill>
                <a:latin typeface="Trebuchet MS" panose="020B0603020202020204" pitchFamily="34" charset="0"/>
              </a:rPr>
              <a:t>oiect</a:t>
            </a:r>
            <a:r>
              <a:rPr lang="en-US" sz="1400" b="1" dirty="0">
                <a:solidFill>
                  <a:schemeClr val="bg1"/>
                </a:solidFill>
                <a:latin typeface="Trebuchet MS" panose="020B0603020202020204" pitchFamily="34" charset="0"/>
              </a:rPr>
              <a:t> co</a:t>
            </a:r>
            <a:r>
              <a:rPr lang="ro-RO" sz="1400" b="1" dirty="0">
                <a:solidFill>
                  <a:schemeClr val="bg1"/>
                </a:solidFill>
                <a:latin typeface="Trebuchet MS" panose="020B0603020202020204" pitchFamily="34" charset="0"/>
              </a:rPr>
              <a:t>finanțat din Fondul European de Dezvoltare regională prin </a:t>
            </a:r>
            <a:r>
              <a:rPr lang="ro-RO" sz="1400" b="1" spc="40"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Programul Operațional </a:t>
            </a:r>
            <a:r>
              <a:rPr lang="ro-RO" sz="14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Infrastructura Mare</a:t>
            </a:r>
            <a:r>
              <a:rPr lang="en-US" sz="14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 </a:t>
            </a:r>
            <a:r>
              <a:rPr lang="ro-RO" sz="14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2014-2020</a:t>
            </a:r>
          </a:p>
        </p:txBody>
      </p:sp>
      <p:grpSp>
        <p:nvGrpSpPr>
          <p:cNvPr id="6" name="Group 5">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1026"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2">
            <a:extLst>
              <a:ext uri="{FF2B5EF4-FFF2-40B4-BE49-F238E27FC236}">
                <a16:creationId xmlns:a16="http://schemas.microsoft.com/office/drawing/2014/main" id="{9EBA50F9-0485-4526-AFD3-CDC621A62426}"/>
              </a:ext>
            </a:extLst>
          </p:cNvPr>
          <p:cNvSpPr txBox="1">
            <a:spLocks/>
          </p:cNvSpPr>
          <p:nvPr/>
        </p:nvSpPr>
        <p:spPr>
          <a:xfrm>
            <a:off x="5994138" y="2228502"/>
            <a:ext cx="5911728" cy="3537905"/>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dirty="0">
                <a:solidFill>
                  <a:schemeClr val="accent2">
                    <a:lumMod val="75000"/>
                  </a:schemeClr>
                </a:solidFill>
                <a:effectLst/>
                <a:latin typeface="Trebuchet MS" panose="020B0603020202020204" pitchFamily="34" charset="0"/>
                <a:ea typeface="Calibri" panose="020F0502020204030204" pitchFamily="34" charset="0"/>
                <a:cs typeface="Calibri" panose="020F0502020204030204" pitchFamily="34" charset="0"/>
              </a:rPr>
              <a:t>OBIECTIV </a:t>
            </a:r>
            <a:r>
              <a:rPr lang="ro-RO" sz="1600" b="1" dirty="0">
                <a:solidFill>
                  <a:schemeClr val="accent2">
                    <a:lumMod val="75000"/>
                  </a:schemeClr>
                </a:solidFill>
                <a:latin typeface="Trebuchet MS" panose="020B0603020202020204" pitchFamily="34" charset="0"/>
                <a:ea typeface="Calibri" panose="020F0502020204030204" pitchFamily="34" charset="0"/>
                <a:cs typeface="Calibri" panose="020F0502020204030204" pitchFamily="34" charset="0"/>
              </a:rPr>
              <a:t>G</a:t>
            </a:r>
            <a:r>
              <a:rPr lang="en-US" sz="1600" b="1" dirty="0">
                <a:solidFill>
                  <a:schemeClr val="accent2">
                    <a:lumMod val="75000"/>
                  </a:schemeClr>
                </a:solidFill>
                <a:effectLst/>
                <a:latin typeface="Trebuchet MS" panose="020B0603020202020204" pitchFamily="34" charset="0"/>
                <a:ea typeface="Calibri" panose="020F0502020204030204" pitchFamily="34" charset="0"/>
                <a:cs typeface="Calibri" panose="020F0502020204030204" pitchFamily="34" charset="0"/>
              </a:rPr>
              <a:t>ENERAL</a:t>
            </a:r>
            <a:endParaRPr lang="ro-RO" sz="1600" b="1" dirty="0">
              <a:solidFill>
                <a:schemeClr val="accent2">
                  <a:lumMod val="75000"/>
                </a:schemeClr>
              </a:solidFill>
              <a:effectLst/>
              <a:latin typeface="Trebuchet MS" panose="020B0603020202020204" pitchFamily="34" charset="0"/>
              <a:ea typeface="Calibri" panose="020F0502020204030204" pitchFamily="34" charset="0"/>
              <a:cs typeface="Calibri" panose="020F0502020204030204" pitchFamily="34" charset="0"/>
            </a:endParaRPr>
          </a:p>
          <a:p>
            <a:pPr marL="0" indent="0" algn="just">
              <a:lnSpc>
                <a:spcPct val="100000"/>
              </a:lnSpc>
              <a:spcAft>
                <a:spcPts val="600"/>
              </a:spcAft>
              <a:buNone/>
            </a:pPr>
            <a:r>
              <a:rPr lang="ro-RO" sz="1600" b="1" i="1" dirty="0">
                <a:solidFill>
                  <a:schemeClr val="accent5">
                    <a:lumMod val="50000"/>
                  </a:schemeClr>
                </a:solidFill>
                <a:latin typeface="Trebuchet MS" panose="020B0603020202020204" pitchFamily="34" charset="0"/>
                <a:cs typeface="Calibri" panose="020F0502020204030204" pitchFamily="34" charset="0"/>
              </a:rPr>
              <a:t>M</a:t>
            </a:r>
            <a:r>
              <a:rPr lang="en-US" sz="1600" b="1" i="1" dirty="0" err="1">
                <a:solidFill>
                  <a:schemeClr val="accent5">
                    <a:lumMod val="50000"/>
                  </a:schemeClr>
                </a:solidFill>
                <a:latin typeface="Trebuchet MS" panose="020B0603020202020204" pitchFamily="34" charset="0"/>
                <a:cs typeface="Calibri" panose="020F0502020204030204" pitchFamily="34" charset="0"/>
              </a:rPr>
              <a:t>odernizarea</a:t>
            </a:r>
            <a:r>
              <a:rPr lang="en-US" sz="1600" b="1" i="1" dirty="0">
                <a:solidFill>
                  <a:schemeClr val="accent5">
                    <a:lumMod val="50000"/>
                  </a:schemeClr>
                </a:solidFill>
                <a:latin typeface="Trebuchet MS" panose="020B0603020202020204" pitchFamily="34" charset="0"/>
                <a:cs typeface="Calibri" panose="020F0502020204030204" pitchFamily="34" charset="0"/>
              </a:rPr>
              <a:t> si </a:t>
            </a:r>
            <a:r>
              <a:rPr lang="en-US" sz="1600" b="1" i="1" dirty="0" err="1">
                <a:solidFill>
                  <a:schemeClr val="accent5">
                    <a:lumMod val="50000"/>
                  </a:schemeClr>
                </a:solidFill>
                <a:latin typeface="Trebuchet MS" panose="020B0603020202020204" pitchFamily="34" charset="0"/>
                <a:cs typeface="Calibri" panose="020F0502020204030204" pitchFamily="34" charset="0"/>
              </a:rPr>
              <a:t>dezvoltarea</a:t>
            </a:r>
            <a:r>
              <a:rPr lang="en-US" sz="1600" b="1" i="1" dirty="0">
                <a:solidFill>
                  <a:schemeClr val="accent5">
                    <a:lumMod val="50000"/>
                  </a:schemeClr>
                </a:solidFill>
                <a:latin typeface="Trebuchet MS" panose="020B0603020202020204" pitchFamily="34" charset="0"/>
                <a:cs typeface="Calibri" panose="020F0502020204030204" pitchFamily="34" charset="0"/>
              </a:rPr>
              <a:t> </a:t>
            </a:r>
            <a:r>
              <a:rPr lang="en-US" sz="1600" b="1" i="1" dirty="0" err="1">
                <a:solidFill>
                  <a:schemeClr val="accent5">
                    <a:lumMod val="50000"/>
                  </a:schemeClr>
                </a:solidFill>
                <a:latin typeface="Trebuchet MS" panose="020B0603020202020204" pitchFamily="34" charset="0"/>
                <a:cs typeface="Calibri" panose="020F0502020204030204" pitchFamily="34" charset="0"/>
              </a:rPr>
              <a:t>Portului</a:t>
            </a:r>
            <a:r>
              <a:rPr lang="en-US" sz="1600" b="1" i="1" dirty="0">
                <a:solidFill>
                  <a:schemeClr val="accent5">
                    <a:lumMod val="50000"/>
                  </a:schemeClr>
                </a:solidFill>
                <a:latin typeface="Trebuchet MS" panose="020B0603020202020204" pitchFamily="34" charset="0"/>
                <a:cs typeface="Calibri" panose="020F0502020204030204" pitchFamily="34" charset="0"/>
              </a:rPr>
              <a:t> </a:t>
            </a:r>
            <a:r>
              <a:rPr lang="en-US" sz="1600" b="1" i="1" dirty="0" err="1">
                <a:solidFill>
                  <a:schemeClr val="accent5">
                    <a:lumMod val="50000"/>
                  </a:schemeClr>
                </a:solidFill>
                <a:latin typeface="Trebuchet MS" panose="020B0603020202020204" pitchFamily="34" charset="0"/>
                <a:cs typeface="Calibri" panose="020F0502020204030204" pitchFamily="34" charset="0"/>
              </a:rPr>
              <a:t>Brăila</a:t>
            </a:r>
            <a:r>
              <a:rPr lang="en-US" sz="1600" b="1" i="1" dirty="0">
                <a:solidFill>
                  <a:schemeClr val="accent5">
                    <a:lumMod val="50000"/>
                  </a:schemeClr>
                </a:solidFill>
                <a:latin typeface="Trebuchet MS" panose="020B0603020202020204" pitchFamily="34" charset="0"/>
                <a:cs typeface="Calibri" panose="020F0502020204030204" pitchFamily="34" charset="0"/>
              </a:rPr>
              <a:t> </a:t>
            </a:r>
            <a:r>
              <a:rPr lang="en-US" sz="1600" dirty="0">
                <a:solidFill>
                  <a:schemeClr val="accent5">
                    <a:lumMod val="50000"/>
                  </a:schemeClr>
                </a:solidFill>
                <a:latin typeface="Trebuchet MS" panose="020B0603020202020204" pitchFamily="34" charset="0"/>
                <a:cs typeface="Calibri" panose="020F0502020204030204" pitchFamily="34" charset="0"/>
              </a:rPr>
              <a:t>cu </a:t>
            </a:r>
            <a:r>
              <a:rPr lang="en-US" sz="1600" dirty="0" err="1">
                <a:solidFill>
                  <a:schemeClr val="accent5">
                    <a:lumMod val="50000"/>
                  </a:schemeClr>
                </a:solidFill>
                <a:latin typeface="Trebuchet MS" panose="020B0603020202020204" pitchFamily="34" charset="0"/>
                <a:cs typeface="Calibri" panose="020F0502020204030204" pitchFamily="34" charset="0"/>
              </a:rPr>
              <a:t>scopul</a:t>
            </a:r>
            <a:r>
              <a:rPr lang="en-US" sz="1600" dirty="0">
                <a:solidFill>
                  <a:schemeClr val="accent5">
                    <a:lumMod val="50000"/>
                  </a:schemeClr>
                </a:solidFill>
                <a:latin typeface="Trebuchet MS" panose="020B0603020202020204" pitchFamily="34" charset="0"/>
                <a:cs typeface="Calibri" panose="020F0502020204030204" pitchFamily="34" charset="0"/>
              </a:rPr>
              <a:t> de a </a:t>
            </a:r>
            <a:r>
              <a:rPr lang="en-US" sz="1600" dirty="0" err="1">
                <a:solidFill>
                  <a:schemeClr val="accent5">
                    <a:lumMod val="50000"/>
                  </a:schemeClr>
                </a:solidFill>
                <a:latin typeface="Trebuchet MS" panose="020B0603020202020204" pitchFamily="34" charset="0"/>
                <a:cs typeface="Calibri" panose="020F0502020204030204" pitchFamily="34" charset="0"/>
              </a:rPr>
              <a:t>oferi</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condiții</a:t>
            </a:r>
            <a:r>
              <a:rPr lang="en-US" sz="1600" dirty="0">
                <a:solidFill>
                  <a:schemeClr val="accent5">
                    <a:lumMod val="50000"/>
                  </a:schemeClr>
                </a:solidFill>
                <a:latin typeface="Trebuchet MS" panose="020B0603020202020204" pitchFamily="34" charset="0"/>
                <a:cs typeface="Calibri" panose="020F0502020204030204" pitchFamily="34" charset="0"/>
              </a:rPr>
              <a:t> optime </a:t>
            </a:r>
            <a:r>
              <a:rPr lang="en-US" sz="1600" dirty="0" err="1">
                <a:solidFill>
                  <a:schemeClr val="accent5">
                    <a:lumMod val="50000"/>
                  </a:schemeClr>
                </a:solidFill>
                <a:latin typeface="Trebuchet MS" panose="020B0603020202020204" pitchFamily="34" charset="0"/>
                <a:cs typeface="Calibri" panose="020F0502020204030204" pitchFamily="34" charset="0"/>
              </a:rPr>
              <a:t>pentru</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transportul</a:t>
            </a:r>
            <a:r>
              <a:rPr lang="en-US" sz="1600" dirty="0">
                <a:solidFill>
                  <a:schemeClr val="accent5">
                    <a:lumMod val="50000"/>
                  </a:schemeClr>
                </a:solidFill>
                <a:latin typeface="Trebuchet MS" panose="020B0603020202020204" pitchFamily="34" charset="0"/>
                <a:cs typeface="Calibri" panose="020F0502020204030204" pitchFamily="34" charset="0"/>
              </a:rPr>
              <a:t> naval de </a:t>
            </a:r>
            <a:r>
              <a:rPr lang="en-US" sz="1600" dirty="0" err="1">
                <a:solidFill>
                  <a:schemeClr val="accent5">
                    <a:lumMod val="50000"/>
                  </a:schemeClr>
                </a:solidFill>
                <a:latin typeface="Trebuchet MS" panose="020B0603020202020204" pitchFamily="34" charset="0"/>
                <a:cs typeface="Calibri" panose="020F0502020204030204" pitchFamily="34" charset="0"/>
              </a:rPr>
              <a:t>mărfuri</a:t>
            </a:r>
            <a:r>
              <a:rPr lang="en-US" sz="1600" dirty="0">
                <a:solidFill>
                  <a:schemeClr val="accent5">
                    <a:lumMod val="50000"/>
                  </a:schemeClr>
                </a:solidFill>
                <a:latin typeface="Trebuchet MS" panose="020B0603020202020204" pitchFamily="34" charset="0"/>
                <a:cs typeface="Calibri" panose="020F0502020204030204" pitchFamily="34" charset="0"/>
              </a:rPr>
              <a:t>, cu </a:t>
            </a:r>
            <a:r>
              <a:rPr lang="en-US" sz="1600" dirty="0" err="1">
                <a:solidFill>
                  <a:schemeClr val="accent5">
                    <a:lumMod val="50000"/>
                  </a:schemeClr>
                </a:solidFill>
                <a:latin typeface="Trebuchet MS" panose="020B0603020202020204" pitchFamily="34" charset="0"/>
                <a:cs typeface="Calibri" panose="020F0502020204030204" pitchFamily="34" charset="0"/>
              </a:rPr>
              <a:t>scopul</a:t>
            </a:r>
            <a:r>
              <a:rPr lang="en-US" sz="1600" dirty="0">
                <a:solidFill>
                  <a:schemeClr val="accent5">
                    <a:lumMod val="50000"/>
                  </a:schemeClr>
                </a:solidFill>
                <a:latin typeface="Trebuchet MS" panose="020B0603020202020204" pitchFamily="34" charset="0"/>
                <a:cs typeface="Calibri" panose="020F0502020204030204" pitchFamily="34" charset="0"/>
              </a:rPr>
              <a:t> de a </a:t>
            </a:r>
            <a:r>
              <a:rPr lang="en-US" sz="1600" dirty="0" err="1">
                <a:solidFill>
                  <a:schemeClr val="accent5">
                    <a:lumMod val="50000"/>
                  </a:schemeClr>
                </a:solidFill>
                <a:latin typeface="Trebuchet MS" panose="020B0603020202020204" pitchFamily="34" charset="0"/>
                <a:cs typeface="Calibri" panose="020F0502020204030204" pitchFamily="34" charset="0"/>
              </a:rPr>
              <a:t>promova</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mobilitatea</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durabilă</a:t>
            </a:r>
            <a:r>
              <a:rPr lang="en-US" sz="1600" dirty="0">
                <a:solidFill>
                  <a:schemeClr val="accent5">
                    <a:lumMod val="50000"/>
                  </a:schemeClr>
                </a:solidFill>
                <a:latin typeface="Trebuchet MS" panose="020B0603020202020204" pitchFamily="34" charset="0"/>
                <a:cs typeface="Calibri" panose="020F0502020204030204" pitchFamily="34" charset="0"/>
              </a:rPr>
              <a:t> la </a:t>
            </a:r>
            <a:r>
              <a:rPr lang="en-US" sz="1600" dirty="0" err="1">
                <a:solidFill>
                  <a:schemeClr val="accent5">
                    <a:lumMod val="50000"/>
                  </a:schemeClr>
                </a:solidFill>
                <a:latin typeface="Trebuchet MS" panose="020B0603020202020204" pitchFamily="34" charset="0"/>
                <a:cs typeface="Calibri" panose="020F0502020204030204" pitchFamily="34" charset="0"/>
              </a:rPr>
              <a:t>nivel</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național</a:t>
            </a:r>
            <a:r>
              <a:rPr lang="en-US" sz="1600" dirty="0">
                <a:solidFill>
                  <a:schemeClr val="accent5">
                    <a:lumMod val="50000"/>
                  </a:schemeClr>
                </a:solidFill>
                <a:latin typeface="Trebuchet MS" panose="020B0603020202020204" pitchFamily="34" charset="0"/>
                <a:cs typeface="Calibri" panose="020F0502020204030204" pitchFamily="34" charset="0"/>
              </a:rPr>
              <a:t>, regional </a:t>
            </a:r>
            <a:r>
              <a:rPr lang="en-US" sz="1600" dirty="0" err="1">
                <a:solidFill>
                  <a:schemeClr val="accent5">
                    <a:lumMod val="50000"/>
                  </a:schemeClr>
                </a:solidFill>
                <a:latin typeface="Trebuchet MS" panose="020B0603020202020204" pitchFamily="34" charset="0"/>
                <a:cs typeface="Calibri" panose="020F0502020204030204" pitchFamily="34" charset="0"/>
              </a:rPr>
              <a:t>și</a:t>
            </a:r>
            <a:r>
              <a:rPr lang="en-US" sz="1600" dirty="0">
                <a:solidFill>
                  <a:schemeClr val="accent5">
                    <a:lumMod val="50000"/>
                  </a:schemeClr>
                </a:solidFill>
                <a:latin typeface="Trebuchet MS" panose="020B0603020202020204" pitchFamily="34" charset="0"/>
                <a:cs typeface="Calibri" panose="020F0502020204030204" pitchFamily="34" charset="0"/>
              </a:rPr>
              <a:t> local, </a:t>
            </a:r>
            <a:r>
              <a:rPr lang="en-US" sz="1600" dirty="0" err="1">
                <a:solidFill>
                  <a:schemeClr val="accent5">
                    <a:lumMod val="50000"/>
                  </a:schemeClr>
                </a:solidFill>
                <a:latin typeface="Trebuchet MS" panose="020B0603020202020204" pitchFamily="34" charset="0"/>
                <a:cs typeface="Calibri" panose="020F0502020204030204" pitchFamily="34" charset="0"/>
              </a:rPr>
              <a:t>capabil</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să</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asigure</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legături</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rapide</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și</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eficiente</a:t>
            </a:r>
            <a:r>
              <a:rPr lang="en-US" sz="1600" dirty="0">
                <a:solidFill>
                  <a:schemeClr val="accent5">
                    <a:lumMod val="50000"/>
                  </a:schemeClr>
                </a:solidFill>
                <a:latin typeface="Trebuchet MS" panose="020B0603020202020204" pitchFamily="34" charset="0"/>
                <a:cs typeface="Calibri" panose="020F0502020204030204" pitchFamily="34" charset="0"/>
              </a:rPr>
              <a:t> cu </a:t>
            </a:r>
            <a:r>
              <a:rPr lang="en-US" sz="1600" dirty="0" err="1">
                <a:solidFill>
                  <a:schemeClr val="accent5">
                    <a:lumMod val="50000"/>
                  </a:schemeClr>
                </a:solidFill>
                <a:latin typeface="Trebuchet MS" panose="020B0603020202020204" pitchFamily="34" charset="0"/>
                <a:cs typeface="Calibri" panose="020F0502020204030204" pitchFamily="34" charset="0"/>
              </a:rPr>
              <a:t>piețele</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internaționale</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asigurând</a:t>
            </a:r>
            <a:r>
              <a:rPr lang="en-US" sz="1600" dirty="0">
                <a:solidFill>
                  <a:schemeClr val="accent5">
                    <a:lumMod val="50000"/>
                  </a:schemeClr>
                </a:solidFill>
                <a:latin typeface="Trebuchet MS" panose="020B0603020202020204" pitchFamily="34" charset="0"/>
                <a:cs typeface="Calibri" panose="020F0502020204030204" pitchFamily="34" charset="0"/>
              </a:rPr>
              <a:t> </a:t>
            </a:r>
            <a:r>
              <a:rPr lang="en-US" sz="1600" dirty="0" err="1">
                <a:solidFill>
                  <a:schemeClr val="accent5">
                    <a:lumMod val="50000"/>
                  </a:schemeClr>
                </a:solidFill>
                <a:latin typeface="Trebuchet MS" panose="020B0603020202020204" pitchFamily="34" charset="0"/>
                <a:cs typeface="Calibri" panose="020F0502020204030204" pitchFamily="34" charset="0"/>
              </a:rPr>
              <a:t>totodată</a:t>
            </a:r>
            <a:r>
              <a:rPr lang="en-US" sz="1600" dirty="0">
                <a:solidFill>
                  <a:schemeClr val="accent5">
                    <a:lumMod val="50000"/>
                  </a:schemeClr>
                </a:solidFill>
                <a:latin typeface="Trebuchet MS" panose="020B0603020202020204" pitchFamily="34" charset="0"/>
                <a:cs typeface="Calibri" panose="020F0502020204030204" pitchFamily="34" charset="0"/>
              </a:rPr>
              <a:t> o </a:t>
            </a:r>
            <a:r>
              <a:rPr lang="en-US" sz="1600" b="1" dirty="0" err="1">
                <a:solidFill>
                  <a:schemeClr val="accent5">
                    <a:lumMod val="50000"/>
                  </a:schemeClr>
                </a:solidFill>
                <a:latin typeface="Trebuchet MS" panose="020B0603020202020204" pitchFamily="34" charset="0"/>
                <a:cs typeface="Calibri" panose="020F0502020204030204" pitchFamily="34" charset="0"/>
              </a:rPr>
              <a:t>infrastructură</a:t>
            </a:r>
            <a:r>
              <a:rPr lang="en-US" sz="1600" b="1" dirty="0">
                <a:solidFill>
                  <a:schemeClr val="accent5">
                    <a:lumMod val="50000"/>
                  </a:schemeClr>
                </a:solidFill>
                <a:latin typeface="Trebuchet MS" panose="020B0603020202020204" pitchFamily="34" charset="0"/>
                <a:cs typeface="Calibri" panose="020F0502020204030204" pitchFamily="34" charset="0"/>
              </a:rPr>
              <a:t> </a:t>
            </a:r>
            <a:r>
              <a:rPr lang="en-US" sz="1600" b="1" dirty="0" err="1">
                <a:solidFill>
                  <a:schemeClr val="accent5">
                    <a:lumMod val="50000"/>
                  </a:schemeClr>
                </a:solidFill>
                <a:latin typeface="Trebuchet MS" panose="020B0603020202020204" pitchFamily="34" charset="0"/>
                <a:cs typeface="Calibri" panose="020F0502020204030204" pitchFamily="34" charset="0"/>
              </a:rPr>
              <a:t>portuară</a:t>
            </a:r>
            <a:r>
              <a:rPr lang="en-US" sz="1600" b="1" dirty="0">
                <a:solidFill>
                  <a:schemeClr val="accent5">
                    <a:lumMod val="50000"/>
                  </a:schemeClr>
                </a:solidFill>
                <a:latin typeface="Trebuchet MS" panose="020B0603020202020204" pitchFamily="34" charset="0"/>
                <a:cs typeface="Calibri" panose="020F0502020204030204" pitchFamily="34" charset="0"/>
              </a:rPr>
              <a:t> la </a:t>
            </a:r>
            <a:r>
              <a:rPr lang="en-US" sz="1600" b="1" dirty="0" err="1">
                <a:solidFill>
                  <a:schemeClr val="accent5">
                    <a:lumMod val="50000"/>
                  </a:schemeClr>
                </a:solidFill>
                <a:latin typeface="Trebuchet MS" panose="020B0603020202020204" pitchFamily="34" charset="0"/>
                <a:cs typeface="Calibri" panose="020F0502020204030204" pitchFamily="34" charset="0"/>
              </a:rPr>
              <a:t>standarde</a:t>
            </a:r>
            <a:r>
              <a:rPr lang="en-US" sz="1600" b="1" dirty="0">
                <a:solidFill>
                  <a:schemeClr val="accent5">
                    <a:lumMod val="50000"/>
                  </a:schemeClr>
                </a:solidFill>
                <a:latin typeface="Trebuchet MS" panose="020B0603020202020204" pitchFamily="34" charset="0"/>
                <a:cs typeface="Calibri" panose="020F0502020204030204" pitchFamily="34" charset="0"/>
              </a:rPr>
              <a:t> </a:t>
            </a:r>
            <a:r>
              <a:rPr lang="en-US" sz="1600" b="1" dirty="0" err="1">
                <a:solidFill>
                  <a:schemeClr val="accent5">
                    <a:lumMod val="50000"/>
                  </a:schemeClr>
                </a:solidFill>
                <a:latin typeface="Trebuchet MS" panose="020B0603020202020204" pitchFamily="34" charset="0"/>
                <a:cs typeface="Calibri" panose="020F0502020204030204" pitchFamily="34" charset="0"/>
              </a:rPr>
              <a:t>europene</a:t>
            </a:r>
            <a:r>
              <a:rPr lang="ro-RO" sz="1600" dirty="0">
                <a:solidFill>
                  <a:schemeClr val="accent5">
                    <a:lumMod val="50000"/>
                  </a:schemeClr>
                </a:solidFill>
                <a:latin typeface="Trebuchet MS" panose="020B0603020202020204" pitchFamily="34" charset="0"/>
                <a:cs typeface="Calibri" panose="020F0502020204030204" pitchFamily="34" charset="0"/>
              </a:rPr>
              <a:t>.</a:t>
            </a:r>
          </a:p>
          <a:p>
            <a:pPr marL="0" indent="0" algn="just">
              <a:lnSpc>
                <a:spcPct val="100000"/>
              </a:lnSpc>
              <a:spcAft>
                <a:spcPts val="600"/>
              </a:spcAft>
              <a:buNone/>
            </a:pPr>
            <a:r>
              <a:rPr lang="ro-RO" sz="1600" b="1" i="1" dirty="0">
                <a:solidFill>
                  <a:schemeClr val="accent5">
                    <a:lumMod val="50000"/>
                  </a:schemeClr>
                </a:solidFill>
                <a:latin typeface="Trebuchet MS" panose="020B0603020202020204" pitchFamily="34" charset="0"/>
                <a:cs typeface="Calibri" panose="020F0502020204030204" pitchFamily="34" charset="0"/>
              </a:rPr>
              <a:t>Modernizarea și dezvoltarea  infrastructurii de transport</a:t>
            </a:r>
            <a:r>
              <a:rPr lang="ro-RO" sz="1600" dirty="0">
                <a:solidFill>
                  <a:schemeClr val="accent5">
                    <a:lumMod val="50000"/>
                  </a:schemeClr>
                </a:solidFill>
                <a:latin typeface="Trebuchet MS" panose="020B0603020202020204" pitchFamily="34" charset="0"/>
                <a:cs typeface="Calibri" panose="020F0502020204030204" pitchFamily="34" charset="0"/>
              </a:rPr>
              <a:t> pe căi navigabile va conduce la </a:t>
            </a:r>
            <a:r>
              <a:rPr lang="ro-RO" sz="1600" b="1" i="1" dirty="0">
                <a:solidFill>
                  <a:schemeClr val="accent5">
                    <a:lumMod val="50000"/>
                  </a:schemeClr>
                </a:solidFill>
                <a:latin typeface="Trebuchet MS" panose="020B0603020202020204" pitchFamily="34" charset="0"/>
                <a:cs typeface="Calibri" panose="020F0502020204030204" pitchFamily="34" charset="0"/>
              </a:rPr>
              <a:t>creșterea fluxurilor de mărfuri </a:t>
            </a:r>
            <a:r>
              <a:rPr lang="ro-RO" sz="1600" dirty="0">
                <a:solidFill>
                  <a:schemeClr val="accent5">
                    <a:lumMod val="50000"/>
                  </a:schemeClr>
                </a:solidFill>
                <a:latin typeface="Trebuchet MS" panose="020B0603020202020204" pitchFamily="34" charset="0"/>
                <a:cs typeface="Calibri" panose="020F0502020204030204" pitchFamily="34" charset="0"/>
              </a:rPr>
              <a:t>și a gradului de utilizare a infrastructurii portuare care va avea ca efect generarea de venituri atât la nivelul administratorului cât și al operatorilor portuari.</a:t>
            </a:r>
          </a:p>
          <a:p>
            <a:pPr marL="0" indent="0" algn="just">
              <a:lnSpc>
                <a:spcPct val="100000"/>
              </a:lnSpc>
              <a:spcAft>
                <a:spcPts val="600"/>
              </a:spcAft>
              <a:buNone/>
            </a:pPr>
            <a:endParaRPr lang="ro-RO" sz="1600" dirty="0">
              <a:solidFill>
                <a:schemeClr val="accent5">
                  <a:lumMod val="50000"/>
                </a:schemeClr>
              </a:solidFill>
              <a:latin typeface="Trebuchet MS" panose="020B060302020202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8EE4484-C66D-4251-A469-56667C99FC36}"/>
              </a:ext>
            </a:extLst>
          </p:cNvPr>
          <p:cNvSpPr/>
          <p:nvPr/>
        </p:nvSpPr>
        <p:spPr>
          <a:xfrm>
            <a:off x="-1" y="1348817"/>
            <a:ext cx="12191999" cy="369332"/>
          </a:xfrm>
          <a:prstGeom prst="rect">
            <a:avLst/>
          </a:prstGeom>
          <a:noFill/>
        </p:spPr>
        <p:txBody>
          <a:bodyPr wrap="square" lIns="91440" tIns="45720" rIns="91440" bIns="45720">
            <a:spAutoFit/>
          </a:bodyPr>
          <a:lstStyle/>
          <a:p>
            <a:pPr marL="0" indent="0" algn="ctr">
              <a:buNone/>
            </a:pPr>
            <a:r>
              <a:rPr lang="ro-RO" b="1" dirty="0">
                <a:solidFill>
                  <a:schemeClr val="bg1"/>
                </a:solidFill>
                <a:effectLst/>
                <a:latin typeface="Trebuchet MS" panose="020B0603020202020204" pitchFamily="34" charset="0"/>
                <a:ea typeface="Calibri" panose="020F0502020204030204" pitchFamily="34" charset="0"/>
                <a:cs typeface="Calibri" panose="020F0502020204030204" pitchFamily="34" charset="0"/>
              </a:rPr>
              <a:t>PROIECT ”</a:t>
            </a:r>
            <a:r>
              <a:rPr lang="en-US"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PORT BR</a:t>
            </a:r>
            <a:r>
              <a:rPr lang="ro-RO"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ĂILA – LUCRĂRI DE INFRASTRUCTURĂ A SECTORULUI PORTUAR DIN INCINTĂ BAZIN DOCURI”</a:t>
            </a:r>
          </a:p>
        </p:txBody>
      </p:sp>
      <p:pic>
        <p:nvPicPr>
          <p:cNvPr id="3" name="Imagine 2">
            <a:extLst>
              <a:ext uri="{FF2B5EF4-FFF2-40B4-BE49-F238E27FC236}">
                <a16:creationId xmlns:a16="http://schemas.microsoft.com/office/drawing/2014/main" id="{523B93A5-DDE8-405B-8258-4E35E0E06E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1259" y="2228502"/>
            <a:ext cx="6245851" cy="34563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004176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24A1B8-6526-4E91-AD0E-F2CCE045BD24}"/>
              </a:ext>
            </a:extLst>
          </p:cNvPr>
          <p:cNvSpPr>
            <a:spLocks noGrp="1"/>
          </p:cNvSpPr>
          <p:nvPr>
            <p:ph type="title"/>
          </p:nvPr>
        </p:nvSpPr>
        <p:spPr>
          <a:xfrm>
            <a:off x="-1" y="0"/>
            <a:ext cx="12191999" cy="1325563"/>
          </a:xfrm>
        </p:spPr>
        <p:txBody>
          <a:bodyPr>
            <a:normAutofit/>
          </a:bodyPr>
          <a:lstStyle/>
          <a:p>
            <a:endParaRPr lang="en-US" sz="2000" dirty="0"/>
          </a:p>
        </p:txBody>
      </p:sp>
      <p:sp>
        <p:nvSpPr>
          <p:cNvPr id="5" name="Content Placeholder 4">
            <a:extLst>
              <a:ext uri="{FF2B5EF4-FFF2-40B4-BE49-F238E27FC236}">
                <a16:creationId xmlns:a16="http://schemas.microsoft.com/office/drawing/2014/main" id="{BA37B220-9FCA-4BEB-9ABC-0A5A38212216}"/>
              </a:ext>
            </a:extLst>
          </p:cNvPr>
          <p:cNvSpPr>
            <a:spLocks noGrp="1"/>
          </p:cNvSpPr>
          <p:nvPr>
            <p:ph idx="1"/>
          </p:nvPr>
        </p:nvSpPr>
        <p:spPr>
          <a:xfrm>
            <a:off x="1" y="1279742"/>
            <a:ext cx="12192000" cy="5578257"/>
          </a:xfrm>
          <a:solidFill>
            <a:srgbClr val="0079C1"/>
          </a:solidFill>
        </p:spPr>
        <p:txBody>
          <a:bodyPr>
            <a:normAutofit/>
          </a:bodyPr>
          <a:lstStyle/>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r>
              <a:rPr lang="ro-RO" sz="1400" b="1" dirty="0">
                <a:solidFill>
                  <a:schemeClr val="bg1"/>
                </a:solidFill>
                <a:latin typeface="Trebuchet MS" panose="020B0603020202020204" pitchFamily="34" charset="0"/>
              </a:rPr>
              <a:t>Pr</a:t>
            </a:r>
            <a:r>
              <a:rPr lang="en-US" sz="1400" b="1" dirty="0" err="1">
                <a:solidFill>
                  <a:schemeClr val="bg1"/>
                </a:solidFill>
                <a:latin typeface="Trebuchet MS" panose="020B0603020202020204" pitchFamily="34" charset="0"/>
              </a:rPr>
              <a:t>oiect</a:t>
            </a:r>
            <a:r>
              <a:rPr lang="en-US" sz="1400" b="1" dirty="0">
                <a:solidFill>
                  <a:schemeClr val="bg1"/>
                </a:solidFill>
                <a:latin typeface="Trebuchet MS" panose="020B0603020202020204" pitchFamily="34" charset="0"/>
              </a:rPr>
              <a:t> co</a:t>
            </a:r>
            <a:r>
              <a:rPr lang="ro-RO" sz="1400" b="1" dirty="0">
                <a:solidFill>
                  <a:schemeClr val="bg1"/>
                </a:solidFill>
                <a:latin typeface="Trebuchet MS" panose="020B0603020202020204" pitchFamily="34" charset="0"/>
              </a:rPr>
              <a:t>finanțat din Fondul European de Dezvoltare regională prin </a:t>
            </a:r>
            <a:r>
              <a:rPr lang="ro-RO" sz="1400" b="1" spc="40"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Programul Operațional </a:t>
            </a:r>
            <a:r>
              <a:rPr lang="ro-RO" sz="14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Infrastructura Mare 2014-2020</a:t>
            </a:r>
          </a:p>
        </p:txBody>
      </p:sp>
      <p:grpSp>
        <p:nvGrpSpPr>
          <p:cNvPr id="6" name="Group 5">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1026"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Diagram 1">
            <a:extLst>
              <a:ext uri="{FF2B5EF4-FFF2-40B4-BE49-F238E27FC236}">
                <a16:creationId xmlns:a16="http://schemas.microsoft.com/office/drawing/2014/main" id="{C4452B32-F56F-4530-9CDF-876EF4EF4A6D}"/>
              </a:ext>
            </a:extLst>
          </p:cNvPr>
          <p:cNvGraphicFramePr/>
          <p:nvPr/>
        </p:nvGraphicFramePr>
        <p:xfrm>
          <a:off x="26504" y="1506347"/>
          <a:ext cx="12191997" cy="48189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ctangle 9">
            <a:extLst>
              <a:ext uri="{FF2B5EF4-FFF2-40B4-BE49-F238E27FC236}">
                <a16:creationId xmlns:a16="http://schemas.microsoft.com/office/drawing/2014/main" id="{7650A23A-0A61-41F5-9A0A-D2257FC78730}"/>
              </a:ext>
            </a:extLst>
          </p:cNvPr>
          <p:cNvSpPr/>
          <p:nvPr/>
        </p:nvSpPr>
        <p:spPr>
          <a:xfrm>
            <a:off x="-1" y="1348817"/>
            <a:ext cx="12191999" cy="369332"/>
          </a:xfrm>
          <a:prstGeom prst="rect">
            <a:avLst/>
          </a:prstGeom>
          <a:noFill/>
        </p:spPr>
        <p:txBody>
          <a:bodyPr wrap="square" lIns="91440" tIns="45720" rIns="91440" bIns="45720">
            <a:spAutoFit/>
          </a:bodyPr>
          <a:lstStyle/>
          <a:p>
            <a:pPr marL="0" indent="0" algn="ctr">
              <a:buNone/>
            </a:pPr>
            <a:r>
              <a:rPr lang="ro-RO" b="1" dirty="0">
                <a:solidFill>
                  <a:schemeClr val="bg1"/>
                </a:solidFill>
                <a:effectLst/>
                <a:latin typeface="Trebuchet MS" panose="020B0603020202020204" pitchFamily="34" charset="0"/>
                <a:ea typeface="Calibri" panose="020F0502020204030204" pitchFamily="34" charset="0"/>
                <a:cs typeface="Calibri" panose="020F0502020204030204" pitchFamily="34" charset="0"/>
              </a:rPr>
              <a:t>PROIECT ”</a:t>
            </a:r>
            <a:r>
              <a:rPr lang="en-US"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PORT BR</a:t>
            </a:r>
            <a:r>
              <a:rPr lang="ro-RO"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ĂILA – LUCRĂRI DE INFRASTRUCTURĂ A SECTORULUI PORTUAR DIN INCINTA BAZIN DOCURI”</a:t>
            </a:r>
          </a:p>
        </p:txBody>
      </p:sp>
    </p:spTree>
    <p:extLst>
      <p:ext uri="{BB962C8B-B14F-4D97-AF65-F5344CB8AC3E}">
        <p14:creationId xmlns:p14="http://schemas.microsoft.com/office/powerpoint/2010/main" val="4225024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A37B220-9FCA-4BEB-9ABC-0A5A38212216}"/>
              </a:ext>
            </a:extLst>
          </p:cNvPr>
          <p:cNvSpPr>
            <a:spLocks noGrp="1"/>
          </p:cNvSpPr>
          <p:nvPr>
            <p:ph idx="1"/>
          </p:nvPr>
        </p:nvSpPr>
        <p:spPr>
          <a:xfrm>
            <a:off x="1" y="1279742"/>
            <a:ext cx="12192000" cy="5578257"/>
          </a:xfrm>
          <a:solidFill>
            <a:srgbClr val="0079C1"/>
          </a:solidFill>
        </p:spPr>
        <p:txBody>
          <a:bodyPr>
            <a:normAutofit/>
          </a:bodyPr>
          <a:lstStyle/>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endParaRPr lang="ro-RO" sz="1400" b="1" dirty="0">
              <a:solidFill>
                <a:schemeClr val="bg1"/>
              </a:solidFill>
              <a:latin typeface="Trebuchet MS" panose="020B0603020202020204" pitchFamily="34" charset="0"/>
            </a:endParaRPr>
          </a:p>
          <a:p>
            <a:pPr marL="0" indent="0" algn="ctr">
              <a:spcBef>
                <a:spcPts val="0"/>
              </a:spcBef>
              <a:buNone/>
            </a:pPr>
            <a:r>
              <a:rPr lang="ro-RO" sz="1400" b="1" dirty="0">
                <a:solidFill>
                  <a:schemeClr val="bg1"/>
                </a:solidFill>
                <a:latin typeface="Trebuchet MS" panose="020B0603020202020204" pitchFamily="34" charset="0"/>
              </a:rPr>
              <a:t>Pr</a:t>
            </a:r>
            <a:r>
              <a:rPr lang="en-US" sz="1400" b="1" dirty="0" err="1">
                <a:solidFill>
                  <a:schemeClr val="bg1"/>
                </a:solidFill>
                <a:latin typeface="Trebuchet MS" panose="020B0603020202020204" pitchFamily="34" charset="0"/>
              </a:rPr>
              <a:t>oiect</a:t>
            </a:r>
            <a:r>
              <a:rPr lang="en-US" sz="1400" b="1" dirty="0">
                <a:solidFill>
                  <a:schemeClr val="bg1"/>
                </a:solidFill>
                <a:latin typeface="Trebuchet MS" panose="020B0603020202020204" pitchFamily="34" charset="0"/>
              </a:rPr>
              <a:t> co</a:t>
            </a:r>
            <a:r>
              <a:rPr lang="ro-RO" sz="1400" b="1" dirty="0">
                <a:solidFill>
                  <a:schemeClr val="bg1"/>
                </a:solidFill>
                <a:latin typeface="Trebuchet MS" panose="020B0603020202020204" pitchFamily="34" charset="0"/>
              </a:rPr>
              <a:t>finanțat din Fondul European de Dezvoltare regională prin </a:t>
            </a:r>
            <a:r>
              <a:rPr lang="ro-RO" sz="1400" b="1" spc="40"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Programul Operațional </a:t>
            </a:r>
            <a:r>
              <a:rPr lang="ro-RO" sz="1400" b="1" dirty="0">
                <a:solidFill>
                  <a:schemeClr val="bg1"/>
                </a:solidFill>
                <a:effectLst/>
                <a:latin typeface="Trebuchet MS" panose="020B0603020202020204" pitchFamily="34" charset="0"/>
                <a:ea typeface="Arial" panose="020B0604020202020204" pitchFamily="34" charset="0"/>
                <a:cs typeface="Arial" panose="020B0604020202020204" pitchFamily="34" charset="0"/>
              </a:rPr>
              <a:t>Infrastructura Mare 2014-2020</a:t>
            </a:r>
          </a:p>
        </p:txBody>
      </p:sp>
      <p:grpSp>
        <p:nvGrpSpPr>
          <p:cNvPr id="6" name="Group 5">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1026"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ontent Placeholder 2">
            <a:extLst>
              <a:ext uri="{FF2B5EF4-FFF2-40B4-BE49-F238E27FC236}">
                <a16:creationId xmlns:a16="http://schemas.microsoft.com/office/drawing/2014/main" id="{54F76F35-8AF3-496A-A0F1-8D2DA6855518}"/>
              </a:ext>
            </a:extLst>
          </p:cNvPr>
          <p:cNvSpPr txBox="1">
            <a:spLocks/>
          </p:cNvSpPr>
          <p:nvPr/>
        </p:nvSpPr>
        <p:spPr>
          <a:xfrm>
            <a:off x="388251" y="1927348"/>
            <a:ext cx="6065085" cy="4233371"/>
          </a:xfrm>
          <a:prstGeom prst="rect">
            <a:avLst/>
          </a:prstGeom>
          <a:solidFill>
            <a:schemeClr val="bg1"/>
          </a:solidFill>
        </p:spPr>
        <p:txBody>
          <a:bodyPr numCol="1">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buSzPct val="75000"/>
              <a:buBlip>
                <a:blip r:embed="rId5">
                  <a:extLst>
                    <a:ext uri="{837473B0-CC2E-450A-ABE3-18F120FF3D39}">
                      <a1611:picAttrSrcUrl xmlns:a1611="http://schemas.microsoft.com/office/drawing/2016/11/main" r:id="rId6"/>
                    </a:ext>
                  </a:extLst>
                </a:blip>
              </a:buBlip>
            </a:pPr>
            <a:r>
              <a:rPr lang="ro-RO" sz="2300" dirty="0">
                <a:solidFill>
                  <a:srgbClr val="002060"/>
                </a:solidFill>
                <a:latin typeface="Trebuchet MS" panose="020B0603020202020204" pitchFamily="34" charset="0"/>
                <a:cs typeface="Times New Roman" pitchFamily="18" charset="0"/>
              </a:rPr>
              <a:t>Îmbunătățirea conexiunilor cu Hinterlandul,</a:t>
            </a:r>
          </a:p>
          <a:p>
            <a:pPr>
              <a:lnSpc>
                <a:spcPct val="120000"/>
              </a:lnSpc>
              <a:spcBef>
                <a:spcPts val="0"/>
              </a:spcBef>
              <a:spcAft>
                <a:spcPts val="1200"/>
              </a:spcAft>
              <a:buSzPct val="75000"/>
              <a:buBlip>
                <a:blip r:embed="rId5">
                  <a:extLst>
                    <a:ext uri="{837473B0-CC2E-450A-ABE3-18F120FF3D39}">
                      <a1611:picAttrSrcUrl xmlns:a1611="http://schemas.microsoft.com/office/drawing/2016/11/main" r:id="rId6"/>
                    </a:ext>
                  </a:extLst>
                </a:blip>
              </a:buBlip>
            </a:pPr>
            <a:r>
              <a:rPr lang="ro-RO" sz="2300" dirty="0">
                <a:solidFill>
                  <a:srgbClr val="002060"/>
                </a:solidFill>
                <a:latin typeface="Trebuchet MS" panose="020B0603020202020204" pitchFamily="34" charset="0"/>
                <a:cs typeface="Times New Roman" pitchFamily="18" charset="0"/>
              </a:rPr>
              <a:t>Îmbunătățirea conectărilor la rețelele TEN-T </a:t>
            </a:r>
          </a:p>
          <a:p>
            <a:pPr>
              <a:lnSpc>
                <a:spcPct val="120000"/>
              </a:lnSpc>
              <a:spcBef>
                <a:spcPts val="0"/>
              </a:spcBef>
              <a:spcAft>
                <a:spcPts val="1200"/>
              </a:spcAft>
              <a:buSzPct val="75000"/>
              <a:buBlip>
                <a:blip r:embed="rId5">
                  <a:extLst>
                    <a:ext uri="{837473B0-CC2E-450A-ABE3-18F120FF3D39}">
                      <a1611:picAttrSrcUrl xmlns:a1611="http://schemas.microsoft.com/office/drawing/2016/11/main" r:id="rId6"/>
                    </a:ext>
                  </a:extLst>
                </a:blip>
              </a:buBlip>
            </a:pPr>
            <a:r>
              <a:rPr lang="ro-RO" sz="2300" dirty="0">
                <a:solidFill>
                  <a:srgbClr val="002060"/>
                </a:solidFill>
                <a:latin typeface="Trebuchet MS" panose="020B0603020202020204" pitchFamily="34" charset="0"/>
                <a:cs typeface="Times New Roman" pitchFamily="18" charset="0"/>
              </a:rPr>
              <a:t>Modernizarea infrastructurii portuare și dezvoltarea zonelor adiacente</a:t>
            </a:r>
          </a:p>
          <a:p>
            <a:pPr>
              <a:lnSpc>
                <a:spcPct val="120000"/>
              </a:lnSpc>
              <a:spcBef>
                <a:spcPts val="0"/>
              </a:spcBef>
              <a:spcAft>
                <a:spcPts val="1200"/>
              </a:spcAft>
              <a:buSzPct val="75000"/>
              <a:buBlip>
                <a:blip r:embed="rId5">
                  <a:extLst>
                    <a:ext uri="{837473B0-CC2E-450A-ABE3-18F120FF3D39}">
                      <a1611:picAttrSrcUrl xmlns:a1611="http://schemas.microsoft.com/office/drawing/2016/11/main" r:id="rId6"/>
                    </a:ext>
                  </a:extLst>
                </a:blip>
              </a:buBlip>
            </a:pPr>
            <a:r>
              <a:rPr lang="ro-RO" sz="2300" dirty="0">
                <a:solidFill>
                  <a:srgbClr val="002060"/>
                </a:solidFill>
                <a:latin typeface="Trebuchet MS" panose="020B0603020202020204" pitchFamily="34" charset="0"/>
                <a:cs typeface="Times New Roman" pitchFamily="18" charset="0"/>
              </a:rPr>
              <a:t>Reducerea sedimentelor în port</a:t>
            </a:r>
          </a:p>
          <a:p>
            <a:pPr>
              <a:lnSpc>
                <a:spcPct val="120000"/>
              </a:lnSpc>
              <a:spcBef>
                <a:spcPts val="0"/>
              </a:spcBef>
              <a:spcAft>
                <a:spcPts val="1200"/>
              </a:spcAft>
              <a:buSzPct val="75000"/>
              <a:buBlip>
                <a:blip r:embed="rId5">
                  <a:extLst>
                    <a:ext uri="{837473B0-CC2E-450A-ABE3-18F120FF3D39}">
                      <a1611:picAttrSrcUrl xmlns:a1611="http://schemas.microsoft.com/office/drawing/2016/11/main" r:id="rId6"/>
                    </a:ext>
                  </a:extLst>
                </a:blip>
              </a:buBlip>
            </a:pPr>
            <a:r>
              <a:rPr lang="ro-RO" sz="2300" dirty="0">
                <a:solidFill>
                  <a:srgbClr val="002060"/>
                </a:solidFill>
                <a:latin typeface="Trebuchet MS" panose="020B0603020202020204" pitchFamily="34" charset="0"/>
                <a:cs typeface="Times New Roman" pitchFamily="18" charset="0"/>
              </a:rPr>
              <a:t>Reducerea consumului de energie prin utilizarea de energie alternativă</a:t>
            </a:r>
          </a:p>
          <a:p>
            <a:pPr>
              <a:lnSpc>
                <a:spcPct val="120000"/>
              </a:lnSpc>
              <a:spcBef>
                <a:spcPts val="0"/>
              </a:spcBef>
              <a:spcAft>
                <a:spcPts val="1200"/>
              </a:spcAft>
              <a:buSzPct val="75000"/>
              <a:buBlip>
                <a:blip r:embed="rId5">
                  <a:extLst>
                    <a:ext uri="{837473B0-CC2E-450A-ABE3-18F120FF3D39}">
                      <a1611:picAttrSrcUrl xmlns:a1611="http://schemas.microsoft.com/office/drawing/2016/11/main" r:id="rId6"/>
                    </a:ext>
                  </a:extLst>
                </a:blip>
              </a:buBlip>
            </a:pPr>
            <a:r>
              <a:rPr lang="ro-RO" sz="2300" dirty="0">
                <a:solidFill>
                  <a:srgbClr val="002060"/>
                </a:solidFill>
                <a:latin typeface="Trebuchet MS" panose="020B0603020202020204" pitchFamily="34" charset="0"/>
                <a:cs typeface="Times New Roman" pitchFamily="18" charset="0"/>
              </a:rPr>
              <a:t>Încurajarea unui sistem energetic sustenabil</a:t>
            </a:r>
          </a:p>
          <a:p>
            <a:pPr algn="just">
              <a:lnSpc>
                <a:spcPct val="110000"/>
              </a:lnSpc>
              <a:spcBef>
                <a:spcPts val="0"/>
              </a:spcBef>
              <a:spcAft>
                <a:spcPts val="600"/>
              </a:spcAft>
              <a:buBlip>
                <a:blip r:embed="rId5">
                  <a:extLst>
                    <a:ext uri="{837473B0-CC2E-450A-ABE3-18F120FF3D39}">
                      <a1611:picAttrSrcUrl xmlns:a1611="http://schemas.microsoft.com/office/drawing/2016/11/main" r:id="rId6"/>
                    </a:ext>
                  </a:extLst>
                </a:blip>
              </a:buBlip>
            </a:pPr>
            <a:endParaRPr lang="ro-RO" sz="2300" dirty="0">
              <a:solidFill>
                <a:srgbClr val="002060"/>
              </a:solidFill>
              <a:latin typeface="Trebuchet MS" panose="020B0603020202020204" pitchFamily="34" charset="0"/>
              <a:cs typeface="Times New Roman" pitchFamily="18" charset="0"/>
            </a:endParaRPr>
          </a:p>
          <a:p>
            <a:pPr algn="just">
              <a:lnSpc>
                <a:spcPct val="110000"/>
              </a:lnSpc>
              <a:spcBef>
                <a:spcPts val="0"/>
              </a:spcBef>
              <a:spcAft>
                <a:spcPts val="600"/>
              </a:spcAft>
              <a:buBlip>
                <a:blip r:embed="rId5">
                  <a:extLst>
                    <a:ext uri="{837473B0-CC2E-450A-ABE3-18F120FF3D39}">
                      <a1611:picAttrSrcUrl xmlns:a1611="http://schemas.microsoft.com/office/drawing/2016/11/main" r:id="rId6"/>
                    </a:ext>
                  </a:extLst>
                </a:blip>
              </a:buBlip>
            </a:pPr>
            <a:endParaRPr lang="en-US" sz="2300" dirty="0">
              <a:effectLst/>
              <a:latin typeface="Trebuchet MS" panose="020B0603020202020204" pitchFamily="34" charset="0"/>
              <a:ea typeface="Times New Roman" panose="02020603050405020304" pitchFamily="18" charset="0"/>
            </a:endParaRPr>
          </a:p>
          <a:p>
            <a:pPr marL="342900" indent="-342900">
              <a:spcAft>
                <a:spcPts val="600"/>
              </a:spcAft>
              <a:buFont typeface="+mj-lt"/>
              <a:buAutoNum type="arabicPeriod"/>
            </a:pPr>
            <a:endParaRPr lang="en-US" sz="1800" dirty="0">
              <a:effectLst/>
              <a:latin typeface="Calibri" panose="020F0502020204030204" pitchFamily="34" charset="0"/>
              <a:ea typeface="Times New Roman" panose="02020603050405020304" pitchFamily="18" charset="0"/>
            </a:endParaRPr>
          </a:p>
          <a:p>
            <a:pPr marL="342900" indent="-342900">
              <a:spcAft>
                <a:spcPts val="600"/>
              </a:spcAft>
              <a:buFont typeface="+mj-lt"/>
              <a:buAutoNum type="arabicPeriod"/>
            </a:pPr>
            <a:endParaRPr lang="en-US" sz="1800" dirty="0">
              <a:effectLst/>
              <a:latin typeface="Calibri" panose="020F0502020204030204" pitchFamily="34" charset="0"/>
              <a:ea typeface="Times New Roman" panose="02020603050405020304" pitchFamily="18" charset="0"/>
            </a:endParaRPr>
          </a:p>
          <a:p>
            <a:pPr marL="342900" lvl="0" indent="-342900">
              <a:spcAft>
                <a:spcPts val="600"/>
              </a:spcAft>
              <a:buFont typeface="Symbol" panose="05050102010706020507" pitchFamily="18" charset="2"/>
              <a:buChar char=""/>
            </a:pPr>
            <a:endParaRPr lang="en-US" sz="1800" dirty="0">
              <a:effectLst/>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D5574736-FD98-4833-91FD-1E574CE48046}"/>
              </a:ext>
            </a:extLst>
          </p:cNvPr>
          <p:cNvSpPr/>
          <p:nvPr/>
        </p:nvSpPr>
        <p:spPr>
          <a:xfrm>
            <a:off x="1426282" y="1365542"/>
            <a:ext cx="4479820" cy="442035"/>
          </a:xfrm>
          <a:prstGeom prst="rect">
            <a:avLst/>
          </a:prstGeom>
          <a:noFill/>
        </p:spPr>
        <p:txBody>
          <a:bodyPr vert="horz" wrap="square" lIns="36000" tIns="36000" rIns="36000" bIns="36000" anchor="ctr" anchorCtr="0">
            <a:spAutoFit/>
          </a:bodyPr>
          <a:lstStyle/>
          <a:p>
            <a:pPr algn="ctr"/>
            <a:r>
              <a:rPr lang="ro-RO" sz="2400" b="1" cap="none" spc="50" dirty="0">
                <a:ln w="9525" cmpd="sng">
                  <a:solidFill>
                    <a:schemeClr val="accent1"/>
                  </a:solidFill>
                  <a:prstDash val="solid"/>
                </a:ln>
                <a:solidFill>
                  <a:schemeClr val="bg1"/>
                </a:solidFill>
                <a:effectLst>
                  <a:glow rad="38100">
                    <a:schemeClr val="accent1">
                      <a:alpha val="40000"/>
                    </a:schemeClr>
                  </a:glow>
                </a:effectLst>
                <a:latin typeface="Trebuchet MS" panose="020B0603020202020204" pitchFamily="34" charset="0"/>
              </a:rPr>
              <a:t>REZULTATE AȘTEPTATE</a:t>
            </a:r>
            <a:endParaRPr lang="en-US" sz="2400" b="1" cap="none" spc="50" dirty="0">
              <a:ln w="9525" cmpd="sng">
                <a:solidFill>
                  <a:schemeClr val="accent1"/>
                </a:solidFill>
                <a:prstDash val="solid"/>
              </a:ln>
              <a:solidFill>
                <a:schemeClr val="bg1"/>
              </a:solidFill>
              <a:effectLst>
                <a:glow rad="38100">
                  <a:schemeClr val="accent1">
                    <a:alpha val="40000"/>
                  </a:schemeClr>
                </a:glow>
              </a:effectLst>
              <a:latin typeface="Trebuchet MS" panose="020B0603020202020204" pitchFamily="34" charset="0"/>
            </a:endParaRPr>
          </a:p>
        </p:txBody>
      </p:sp>
      <p:pic>
        <p:nvPicPr>
          <p:cNvPr id="7" name="Imagine 6">
            <a:extLst>
              <a:ext uri="{FF2B5EF4-FFF2-40B4-BE49-F238E27FC236}">
                <a16:creationId xmlns:a16="http://schemas.microsoft.com/office/drawing/2014/main" id="{6CD6209D-01EC-4404-8D80-27E4507A20F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95998" y="1590700"/>
            <a:ext cx="5707751" cy="42333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561550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3"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Table 5"/>
          <p:cNvGraphicFramePr>
            <a:graphicFrameLocks noGrp="1"/>
          </p:cNvGraphicFramePr>
          <p:nvPr>
            <p:extLst>
              <p:ext uri="{D42A27DB-BD31-4B8C-83A1-F6EECF244321}">
                <p14:modId xmlns:p14="http://schemas.microsoft.com/office/powerpoint/2010/main" val="900280812"/>
              </p:ext>
            </p:extLst>
          </p:nvPr>
        </p:nvGraphicFramePr>
        <p:xfrm>
          <a:off x="459841" y="1206738"/>
          <a:ext cx="11068594" cy="2444906"/>
        </p:xfrm>
        <a:graphic>
          <a:graphicData uri="http://schemas.openxmlformats.org/drawingml/2006/table">
            <a:tbl>
              <a:tblPr firstRow="1" firstCol="1" bandRow="1">
                <a:tableStyleId>{5C22544A-7EE6-4342-B048-85BDC9FD1C3A}</a:tableStyleId>
              </a:tblPr>
              <a:tblGrid>
                <a:gridCol w="2788456">
                  <a:extLst>
                    <a:ext uri="{9D8B030D-6E8A-4147-A177-3AD203B41FA5}">
                      <a16:colId xmlns:a16="http://schemas.microsoft.com/office/drawing/2014/main" val="204373708"/>
                    </a:ext>
                  </a:extLst>
                </a:gridCol>
                <a:gridCol w="8280138">
                  <a:extLst>
                    <a:ext uri="{9D8B030D-6E8A-4147-A177-3AD203B41FA5}">
                      <a16:colId xmlns:a16="http://schemas.microsoft.com/office/drawing/2014/main" val="3283905548"/>
                    </a:ext>
                  </a:extLst>
                </a:gridCol>
              </a:tblGrid>
              <a:tr h="428617">
                <a:tc>
                  <a:txBody>
                    <a:bodyPr/>
                    <a:lstStyle/>
                    <a:p>
                      <a:pPr algn="l">
                        <a:lnSpc>
                          <a:spcPct val="115000"/>
                        </a:lnSpc>
                        <a:spcAft>
                          <a:spcPts val="0"/>
                        </a:spcAft>
                      </a:pPr>
                      <a:r>
                        <a:rPr lang="ro-RO" sz="1400" dirty="0">
                          <a:effectLst/>
                        </a:rPr>
                        <a:t>Beneficiar: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ro-RO" sz="1400" dirty="0">
                          <a:effectLst/>
                        </a:rPr>
                        <a:t>COMPANIA NAȚIONALĂ ADMINISTRAȚIA PORTURILOR DUNĂRII MARITIME SA GALAȚI</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3943117"/>
                  </a:ext>
                </a:extLst>
              </a:tr>
              <a:tr h="275025">
                <a:tc>
                  <a:txBody>
                    <a:bodyPr/>
                    <a:lstStyle/>
                    <a:p>
                      <a:pPr algn="l">
                        <a:lnSpc>
                          <a:spcPct val="115000"/>
                        </a:lnSpc>
                        <a:spcAft>
                          <a:spcPts val="0"/>
                        </a:spcAft>
                      </a:pPr>
                      <a:r>
                        <a:rPr lang="ro-RO" sz="1400" dirty="0">
                          <a:effectLst/>
                        </a:rPr>
                        <a:t>Antreprenor: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ro-RO" sz="1400" b="1" dirty="0">
                          <a:solidFill>
                            <a:srgbClr val="002060"/>
                          </a:solidFill>
                          <a:effectLst/>
                        </a:rPr>
                        <a:t>Asocierea HERCULES S.A. &amp; CONCIVIA S.A. &amp; INTERCONSTRUCT S.R.L., </a:t>
                      </a:r>
                    </a:p>
                    <a:p>
                      <a:pPr algn="l">
                        <a:lnSpc>
                          <a:spcPct val="115000"/>
                        </a:lnSpc>
                        <a:spcAft>
                          <a:spcPts val="0"/>
                        </a:spcAft>
                      </a:pPr>
                      <a:r>
                        <a:rPr lang="ro-RO" sz="1400" b="1" dirty="0">
                          <a:solidFill>
                            <a:srgbClr val="002060"/>
                          </a:solidFill>
                          <a:effectLst/>
                        </a:rPr>
                        <a:t>Lider de Asociere: HERCULES S.A.</a:t>
                      </a:r>
                      <a:endParaRPr lang="en-US" sz="14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1221584"/>
                  </a:ext>
                </a:extLst>
              </a:tr>
              <a:tr h="412895">
                <a:tc>
                  <a:txBody>
                    <a:bodyPr/>
                    <a:lstStyle/>
                    <a:p>
                      <a:pPr algn="l">
                        <a:lnSpc>
                          <a:spcPct val="115000"/>
                        </a:lnSpc>
                        <a:spcAft>
                          <a:spcPts val="0"/>
                        </a:spcAft>
                      </a:pPr>
                      <a:r>
                        <a:rPr lang="ro-RO" sz="1400" dirty="0">
                          <a:effectLst/>
                        </a:rPr>
                        <a:t>Supervizor: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ro-RO" sz="1400" b="1" dirty="0">
                          <a:solidFill>
                            <a:srgbClr val="002060"/>
                          </a:solidFill>
                          <a:effectLst/>
                        </a:rPr>
                        <a:t>TPF INGINERIE SRL</a:t>
                      </a:r>
                      <a:endParaRPr lang="en-US" sz="1400" b="1" dirty="0">
                        <a:solidFill>
                          <a:srgbClr val="002060"/>
                        </a:solidFill>
                        <a:effectLst/>
                      </a:endParaRPr>
                    </a:p>
                  </a:txBody>
                  <a:tcPr marL="68580" marR="68580" marT="0" marB="0" anchor="ctr"/>
                </a:tc>
                <a:extLst>
                  <a:ext uri="{0D108BD9-81ED-4DB2-BD59-A6C34878D82A}">
                    <a16:rowId xmlns:a16="http://schemas.microsoft.com/office/drawing/2014/main" val="3868703194"/>
                  </a:ext>
                </a:extLst>
              </a:tr>
              <a:tr h="412895">
                <a:tc>
                  <a:txBody>
                    <a:bodyPr/>
                    <a:lstStyle/>
                    <a:p>
                      <a:pPr algn="just">
                        <a:lnSpc>
                          <a:spcPct val="115000"/>
                        </a:lnSpc>
                        <a:spcAft>
                          <a:spcPts val="0"/>
                        </a:spcAft>
                      </a:pPr>
                      <a:r>
                        <a:rPr lang="en-US" sz="1400" dirty="0">
                          <a:effectLst/>
                        </a:rPr>
                        <a:t>C</a:t>
                      </a:r>
                      <a:r>
                        <a:rPr lang="ro-RO" sz="1400" dirty="0" err="1">
                          <a:effectLst/>
                        </a:rPr>
                        <a:t>ontract</a:t>
                      </a:r>
                      <a:r>
                        <a:rPr lang="ro-RO" sz="1400" dirty="0">
                          <a:effectLst/>
                        </a:rPr>
                        <a: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ro-RO" sz="1400" b="1" dirty="0">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PROIECTARE ȘI EXECUȚIE LUCRĂRI NR. 4271/16.06.2021 </a:t>
                      </a:r>
                      <a:r>
                        <a:rPr lang="ro-RO" sz="1400" b="1" kern="1200" dirty="0">
                          <a:solidFill>
                            <a:srgbClr val="002060"/>
                          </a:solidFill>
                          <a:effectLst/>
                          <a:latin typeface="Trebuchet MS" panose="020B0603020202020204" pitchFamily="34" charset="0"/>
                          <a:ea typeface="+mn-ea"/>
                          <a:cs typeface="+mn-cs"/>
                        </a:rPr>
                        <a:t>“</a:t>
                      </a:r>
                      <a:r>
                        <a:rPr lang="ro-RO" sz="1400" b="1" i="1" kern="1200" dirty="0">
                          <a:solidFill>
                            <a:srgbClr val="002060"/>
                          </a:solidFill>
                          <a:effectLst/>
                          <a:latin typeface="Trebuchet MS" panose="020B0603020202020204" pitchFamily="34" charset="0"/>
                          <a:ea typeface="+mn-ea"/>
                          <a:cs typeface="+mn-cs"/>
                        </a:rPr>
                        <a:t>Port Brăila - Lucrări de infrastructură a sectorului portuar din incinta bazin docuri” </a:t>
                      </a:r>
                    </a:p>
                    <a:p>
                      <a:pPr algn="just">
                        <a:lnSpc>
                          <a:spcPct val="115000"/>
                        </a:lnSpc>
                        <a:spcAft>
                          <a:spcPts val="0"/>
                        </a:spcAft>
                      </a:pPr>
                      <a:r>
                        <a:rPr lang="ro-RO" sz="1400" dirty="0">
                          <a:solidFill>
                            <a:srgbClr val="002060"/>
                          </a:solidFill>
                          <a:effectLst/>
                          <a:latin typeface="Trebuchet MS" panose="020B0603020202020204" pitchFamily="34" charset="0"/>
                          <a:ea typeface="Times New Roman" panose="02020603050405020304" pitchFamily="18" charset="0"/>
                          <a:cs typeface="Times New Roman" panose="02020603050405020304" pitchFamily="18" charset="0"/>
                        </a:rPr>
                        <a:t>Ordin administrativ de </a:t>
                      </a:r>
                      <a:r>
                        <a:rPr lang="ro-RO" sz="1400" dirty="0" err="1">
                          <a:solidFill>
                            <a:srgbClr val="002060"/>
                          </a:solidFill>
                          <a:effectLst/>
                          <a:latin typeface="Trebuchet MS" panose="020B0603020202020204" pitchFamily="34" charset="0"/>
                          <a:ea typeface="Times New Roman" panose="02020603050405020304" pitchFamily="18" charset="0"/>
                          <a:cs typeface="Times New Roman" panose="02020603050405020304" pitchFamily="18" charset="0"/>
                        </a:rPr>
                        <a:t>Incepere</a:t>
                      </a:r>
                      <a:r>
                        <a:rPr lang="ro-RO" sz="1400" dirty="0">
                          <a:solidFill>
                            <a:srgbClr val="002060"/>
                          </a:solidFill>
                          <a:effectLst/>
                          <a:latin typeface="Trebuchet MS" panose="020B0603020202020204" pitchFamily="34" charset="0"/>
                          <a:ea typeface="Times New Roman" panose="02020603050405020304" pitchFamily="18" charset="0"/>
                          <a:cs typeface="Times New Roman" panose="02020603050405020304" pitchFamily="18" charset="0"/>
                        </a:rPr>
                        <a:t> a Lucrărilor de Execuție – 10.03.2022</a:t>
                      </a:r>
                      <a:endParaRPr lang="en-US" sz="1400" dirty="0">
                        <a:solidFill>
                          <a:srgbClr val="002060"/>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4300" marR="114300" marT="0" marB="0" anchor="ctr"/>
                </a:tc>
                <a:extLst>
                  <a:ext uri="{0D108BD9-81ED-4DB2-BD59-A6C34878D82A}">
                    <a16:rowId xmlns:a16="http://schemas.microsoft.com/office/drawing/2014/main" val="1087354596"/>
                  </a:ext>
                </a:extLst>
              </a:tr>
              <a:tr h="412895">
                <a:tc>
                  <a:txBody>
                    <a:bodyPr/>
                    <a:lstStyle/>
                    <a:p>
                      <a:pPr algn="just">
                        <a:lnSpc>
                          <a:spcPct val="115000"/>
                        </a:lnSpc>
                        <a:spcAft>
                          <a:spcPts val="0"/>
                        </a:spcAft>
                      </a:pPr>
                      <a:r>
                        <a:rPr lang="en-US" sz="1400" dirty="0" err="1">
                          <a:effectLst/>
                        </a:rPr>
                        <a:t>Perioada</a:t>
                      </a:r>
                      <a:r>
                        <a:rPr lang="en-US" sz="1400" baseline="0" dirty="0">
                          <a:effectLst/>
                        </a:rPr>
                        <a:t> de </a:t>
                      </a:r>
                      <a:r>
                        <a:rPr lang="en-US" sz="1400" baseline="0" dirty="0" err="1">
                          <a:effectLst/>
                        </a:rPr>
                        <a:t>executie</a:t>
                      </a:r>
                      <a:r>
                        <a:rPr lang="en-US" sz="1400" baseline="0" dirty="0">
                          <a:effectLst/>
                        </a:rPr>
                        <a:t> a </a:t>
                      </a:r>
                      <a:r>
                        <a:rPr lang="en-US" sz="1400" baseline="0" dirty="0" err="1">
                          <a:effectLst/>
                        </a:rPr>
                        <a:t>Lucrarilor</a:t>
                      </a:r>
                      <a:r>
                        <a:rPr lang="ro-RO" sz="1400" dirty="0">
                          <a:effectLst/>
                        </a:rPr>
                        <a: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n-US" sz="1400" b="1" dirty="0" err="1">
                          <a:solidFill>
                            <a:srgbClr val="002060"/>
                          </a:solidFill>
                          <a:effectLst/>
                        </a:rPr>
                        <a:t>Martie</a:t>
                      </a:r>
                      <a:r>
                        <a:rPr lang="en-US" sz="1400" b="1" dirty="0">
                          <a:solidFill>
                            <a:srgbClr val="002060"/>
                          </a:solidFill>
                          <a:effectLst/>
                        </a:rPr>
                        <a:t> 2022 </a:t>
                      </a:r>
                      <a:r>
                        <a:rPr lang="ro-RO" sz="1400" b="1" dirty="0">
                          <a:solidFill>
                            <a:srgbClr val="002060"/>
                          </a:solidFill>
                          <a:effectLst/>
                        </a:rPr>
                        <a:t>-</a:t>
                      </a:r>
                      <a:r>
                        <a:rPr lang="en-US" sz="1400" b="1" dirty="0">
                          <a:solidFill>
                            <a:srgbClr val="002060"/>
                          </a:solidFill>
                          <a:effectLst/>
                        </a:rPr>
                        <a:t> </a:t>
                      </a:r>
                      <a:r>
                        <a:rPr lang="en-US" sz="1400" b="1" dirty="0" err="1">
                          <a:solidFill>
                            <a:srgbClr val="002060"/>
                          </a:solidFill>
                          <a:effectLst/>
                        </a:rPr>
                        <a:t>Decembrie</a:t>
                      </a:r>
                      <a:r>
                        <a:rPr lang="en-US" sz="1400" b="1" dirty="0">
                          <a:solidFill>
                            <a:srgbClr val="002060"/>
                          </a:solidFill>
                          <a:effectLst/>
                        </a:rPr>
                        <a:t> 2023</a:t>
                      </a:r>
                      <a:r>
                        <a:rPr lang="ro-RO" sz="1400" b="1" dirty="0">
                          <a:solidFill>
                            <a:srgbClr val="002060"/>
                          </a:solidFill>
                          <a:effectLst/>
                        </a:rPr>
                        <a:t>  </a:t>
                      </a:r>
                      <a:endParaRPr lang="en-US" sz="14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98226021"/>
                  </a:ext>
                </a:extLst>
              </a:tr>
            </a:tbl>
          </a:graphicData>
        </a:graphic>
      </p:graphicFrame>
      <p:pic>
        <p:nvPicPr>
          <p:cNvPr id="11" name="Picture 10"/>
          <p:cNvPicPr>
            <a:picLocks noChangeAspect="1"/>
          </p:cNvPicPr>
          <p:nvPr/>
        </p:nvPicPr>
        <p:blipFill rotWithShape="1">
          <a:blip r:embed="rId5"/>
          <a:srcRect t="11840" b="7307"/>
          <a:stretch/>
        </p:blipFill>
        <p:spPr>
          <a:xfrm>
            <a:off x="459841" y="3759424"/>
            <a:ext cx="8024025" cy="2605927"/>
          </a:xfrm>
          <a:prstGeom prst="rect">
            <a:avLst/>
          </a:prstGeom>
        </p:spPr>
      </p:pic>
      <p:sp>
        <p:nvSpPr>
          <p:cNvPr id="13" name="Rectangle 12"/>
          <p:cNvSpPr/>
          <p:nvPr/>
        </p:nvSpPr>
        <p:spPr>
          <a:xfrm>
            <a:off x="8557405" y="3780578"/>
            <a:ext cx="2971030" cy="2047163"/>
          </a:xfrm>
          <a:prstGeom prst="rect">
            <a:avLst/>
          </a:prstGeom>
        </p:spPr>
        <p:txBody>
          <a:bodyPr wrap="square">
            <a:spAutoFit/>
          </a:bodyPr>
          <a:lstStyle/>
          <a:p>
            <a:pPr algn="just">
              <a:lnSpc>
                <a:spcPct val="110000"/>
              </a:lnSpc>
              <a:spcBef>
                <a:spcPts val="0"/>
              </a:spcBef>
              <a:spcAft>
                <a:spcPts val="600"/>
              </a:spcAft>
              <a:buBlip>
                <a:blip r:embed="rId6">
                  <a:extLst>
                    <a:ext uri="{837473B0-CC2E-450A-ABE3-18F120FF3D39}">
                      <a1611:picAttrSrcUrl xmlns:a1611="http://schemas.microsoft.com/office/drawing/2016/11/main" r:id="rId7"/>
                    </a:ext>
                  </a:extLst>
                </a:blip>
              </a:buBlip>
            </a:pPr>
            <a:r>
              <a:rPr lang="ro-RO" sz="1400" dirty="0">
                <a:solidFill>
                  <a:srgbClr val="002060"/>
                </a:solidFill>
                <a:latin typeface="Trebuchet MS" panose="020B0603020202020204" pitchFamily="34" charset="0"/>
                <a:cs typeface="Times New Roman" pitchFamily="18" charset="0"/>
              </a:rPr>
              <a:t>Hotărâre de Guvern nr. 894/2020 pentru aprobarea indicatorilor tehnico-economici </a:t>
            </a:r>
            <a:r>
              <a:rPr lang="en-US" sz="1400" dirty="0" err="1">
                <a:solidFill>
                  <a:srgbClr val="002060"/>
                </a:solidFill>
                <a:latin typeface="Trebuchet MS" panose="020B0603020202020204" pitchFamily="34" charset="0"/>
                <a:cs typeface="Times New Roman" pitchFamily="18" charset="0"/>
              </a:rPr>
              <a:t>ai</a:t>
            </a:r>
            <a:r>
              <a:rPr lang="en-US" sz="1400" dirty="0">
                <a:solidFill>
                  <a:srgbClr val="002060"/>
                </a:solidFill>
                <a:latin typeface="Trebuchet MS" panose="020B0603020202020204" pitchFamily="34" charset="0"/>
                <a:cs typeface="Times New Roman" pitchFamily="18" charset="0"/>
              </a:rPr>
              <a:t> </a:t>
            </a:r>
            <a:r>
              <a:rPr lang="en-US" sz="1400" dirty="0" err="1">
                <a:solidFill>
                  <a:srgbClr val="002060"/>
                </a:solidFill>
                <a:latin typeface="Trebuchet MS" panose="020B0603020202020204" pitchFamily="34" charset="0"/>
                <a:cs typeface="Times New Roman" pitchFamily="18" charset="0"/>
              </a:rPr>
              <a:t>proiectului</a:t>
            </a:r>
            <a:endParaRPr lang="ro-RO" sz="1400" dirty="0">
              <a:solidFill>
                <a:srgbClr val="002060"/>
              </a:solidFill>
              <a:latin typeface="Trebuchet MS" panose="020B0603020202020204" pitchFamily="34" charset="0"/>
              <a:cs typeface="Times New Roman" pitchFamily="18" charset="0"/>
            </a:endParaRPr>
          </a:p>
          <a:p>
            <a:pPr algn="just">
              <a:lnSpc>
                <a:spcPct val="110000"/>
              </a:lnSpc>
              <a:spcBef>
                <a:spcPts val="0"/>
              </a:spcBef>
              <a:spcAft>
                <a:spcPts val="600"/>
              </a:spcAft>
              <a:buBlip>
                <a:blip r:embed="rId6">
                  <a:extLst>
                    <a:ext uri="{837473B0-CC2E-450A-ABE3-18F120FF3D39}">
                      <a1611:picAttrSrcUrl xmlns:a1611="http://schemas.microsoft.com/office/drawing/2016/11/main" r:id="rId7"/>
                    </a:ext>
                  </a:extLst>
                </a:blip>
              </a:buBlip>
            </a:pPr>
            <a:r>
              <a:rPr lang="ro-RO" sz="1400" dirty="0">
                <a:solidFill>
                  <a:srgbClr val="002060"/>
                </a:solidFill>
                <a:latin typeface="Trebuchet MS" panose="020B0603020202020204" pitchFamily="34" charset="0"/>
                <a:cs typeface="Times New Roman" pitchFamily="18" charset="0"/>
              </a:rPr>
              <a:t> Valoare Contract de  Finanțare = </a:t>
            </a:r>
            <a:r>
              <a:rPr lang="ro-RO" sz="1400" b="1" dirty="0">
                <a:solidFill>
                  <a:srgbClr val="002060"/>
                </a:solidFill>
                <a:latin typeface="Trebuchet MS" panose="020B0603020202020204" pitchFamily="34" charset="0"/>
                <a:cs typeface="Times New Roman" pitchFamily="18" charset="0"/>
              </a:rPr>
              <a:t>121.165.000 lei</a:t>
            </a:r>
            <a:r>
              <a:rPr lang="en-US" sz="1400" b="1" dirty="0">
                <a:solidFill>
                  <a:srgbClr val="002060"/>
                </a:solidFill>
                <a:latin typeface="Trebuchet MS" panose="020B0603020202020204" pitchFamily="34" charset="0"/>
                <a:cs typeface="Times New Roman" pitchFamily="18" charset="0"/>
              </a:rPr>
              <a:t>/ 24.478.000 EUR</a:t>
            </a:r>
            <a:r>
              <a:rPr lang="ro-RO" sz="1400" dirty="0">
                <a:solidFill>
                  <a:srgbClr val="002060"/>
                </a:solidFill>
                <a:latin typeface="Trebuchet MS" panose="020B0603020202020204" pitchFamily="34" charset="0"/>
                <a:cs typeface="Times New Roman" pitchFamily="18" charset="0"/>
              </a:rPr>
              <a:t> din care</a:t>
            </a:r>
            <a:r>
              <a:rPr lang="en-US" sz="1400" dirty="0">
                <a:solidFill>
                  <a:srgbClr val="002060"/>
                </a:solidFill>
                <a:latin typeface="Trebuchet MS" panose="020B0603020202020204" pitchFamily="34" charset="0"/>
                <a:cs typeface="Times New Roman" pitchFamily="18" charset="0"/>
              </a:rPr>
              <a:t> </a:t>
            </a:r>
            <a:r>
              <a:rPr lang="en-US" sz="1400" b="1" dirty="0">
                <a:solidFill>
                  <a:srgbClr val="002060"/>
                </a:solidFill>
                <a:latin typeface="Trebuchet MS" panose="020B0603020202020204" pitchFamily="34" charset="0"/>
                <a:cs typeface="Times New Roman" pitchFamily="18" charset="0"/>
              </a:rPr>
              <a:t>V</a:t>
            </a:r>
            <a:r>
              <a:rPr lang="ro-RO" sz="1400" b="1" dirty="0">
                <a:solidFill>
                  <a:srgbClr val="002060"/>
                </a:solidFill>
                <a:latin typeface="Trebuchet MS" panose="020B0603020202020204" pitchFamily="34" charset="0"/>
                <a:cs typeface="Times New Roman" pitchFamily="18" charset="0"/>
              </a:rPr>
              <a:t>aloarea cofinanțării UE = 86.696.000 lei</a:t>
            </a:r>
            <a:r>
              <a:rPr lang="en-US" sz="1400" b="1" dirty="0">
                <a:solidFill>
                  <a:srgbClr val="002060"/>
                </a:solidFill>
                <a:latin typeface="Trebuchet MS" panose="020B0603020202020204" pitchFamily="34" charset="0"/>
                <a:cs typeface="Times New Roman" pitchFamily="18" charset="0"/>
              </a:rPr>
              <a:t>/ 17.514.000 EUR</a:t>
            </a:r>
          </a:p>
        </p:txBody>
      </p:sp>
      <p:sp>
        <p:nvSpPr>
          <p:cNvPr id="14" name="Rectangle 13"/>
          <p:cNvSpPr/>
          <p:nvPr/>
        </p:nvSpPr>
        <p:spPr>
          <a:xfrm>
            <a:off x="203199" y="6368754"/>
            <a:ext cx="11907257" cy="307777"/>
          </a:xfrm>
          <a:prstGeom prst="rect">
            <a:avLst/>
          </a:prstGeom>
        </p:spPr>
        <p:txBody>
          <a:bodyPr wrap="square">
            <a:spAutoFit/>
          </a:bodyPr>
          <a:lstStyle/>
          <a:p>
            <a:pPr algn="ctr"/>
            <a:r>
              <a:rPr lang="ro-RO" sz="1400" b="1" i="1" dirty="0">
                <a:solidFill>
                  <a:srgbClr val="002060"/>
                </a:solidFill>
                <a:latin typeface="Trebuchet MS" panose="020B0603020202020204" pitchFamily="34" charset="0"/>
              </a:rPr>
              <a:t>Pr</a:t>
            </a:r>
            <a:r>
              <a:rPr lang="en-US" sz="1400" b="1" i="1" dirty="0" err="1">
                <a:solidFill>
                  <a:srgbClr val="002060"/>
                </a:solidFill>
                <a:latin typeface="Trebuchet MS" panose="020B0603020202020204" pitchFamily="34" charset="0"/>
              </a:rPr>
              <a:t>oiect</a:t>
            </a:r>
            <a:r>
              <a:rPr lang="en-US" sz="1400" b="1" i="1" dirty="0">
                <a:solidFill>
                  <a:srgbClr val="002060"/>
                </a:solidFill>
                <a:latin typeface="Trebuchet MS" panose="020B0603020202020204" pitchFamily="34" charset="0"/>
              </a:rPr>
              <a:t> co</a:t>
            </a:r>
            <a:r>
              <a:rPr lang="ro-RO" sz="1400" b="1" i="1" dirty="0">
                <a:solidFill>
                  <a:srgbClr val="002060"/>
                </a:solidFill>
                <a:latin typeface="Trebuchet MS" panose="020B0603020202020204" pitchFamily="34" charset="0"/>
              </a:rPr>
              <a:t>finanțat din Fondul European de Dezvoltare regională prin </a:t>
            </a:r>
            <a:r>
              <a:rPr lang="ro-RO" sz="1400" b="1" i="1" spc="40" dirty="0">
                <a:solidFill>
                  <a:srgbClr val="002060"/>
                </a:solidFill>
                <a:latin typeface="Trebuchet MS" panose="020B0603020202020204" pitchFamily="34" charset="0"/>
                <a:ea typeface="Arial" panose="020B0604020202020204" pitchFamily="34" charset="0"/>
                <a:cs typeface="Arial" panose="020B0604020202020204" pitchFamily="34" charset="0"/>
              </a:rPr>
              <a:t>Programul Operațional </a:t>
            </a:r>
            <a:r>
              <a:rPr lang="ro-RO" sz="1400" b="1" i="1" dirty="0">
                <a:solidFill>
                  <a:srgbClr val="002060"/>
                </a:solidFill>
                <a:latin typeface="Trebuchet MS" panose="020B0603020202020204" pitchFamily="34" charset="0"/>
                <a:ea typeface="Arial" panose="020B0604020202020204" pitchFamily="34" charset="0"/>
                <a:cs typeface="Arial" panose="020B0604020202020204" pitchFamily="34" charset="0"/>
              </a:rPr>
              <a:t>Infrastructura Mare 2014-2020</a:t>
            </a:r>
          </a:p>
        </p:txBody>
      </p:sp>
    </p:spTree>
    <p:extLst>
      <p:ext uri="{BB962C8B-B14F-4D97-AF65-F5344CB8AC3E}">
        <p14:creationId xmlns:p14="http://schemas.microsoft.com/office/powerpoint/2010/main" val="2649678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3"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418991" y="1306036"/>
            <a:ext cx="6347570" cy="4054956"/>
          </a:xfrm>
          <a:prstGeom prst="rect">
            <a:avLst/>
          </a:prstGeom>
        </p:spPr>
        <p:txBody>
          <a:bodyPr wrap="square">
            <a:spAutoFit/>
          </a:bodyPr>
          <a:lstStyle/>
          <a:p>
            <a:pPr algn="just">
              <a:spcAft>
                <a:spcPts val="850"/>
              </a:spcAft>
            </a:pP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In</a:t>
            </a:r>
            <a:r>
              <a:rPr lang="ro-RO"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cadrul </a:t>
            </a:r>
            <a:r>
              <a:rPr lang="ro-RO" sz="1400" b="1" dirty="0">
                <a:solidFill>
                  <a:srgbClr val="002060"/>
                </a:solidFill>
                <a:latin typeface="Trebuchet MS" panose="020B0603020202020204" pitchFamily="34" charset="0"/>
                <a:ea typeface="Calibri" panose="020F0502020204030204" pitchFamily="34" charset="0"/>
                <a:cs typeface="Calibri" panose="020F0502020204030204" pitchFamily="34" charset="0"/>
              </a:rPr>
              <a:t>Proiectului sunt prevăzute lucrări de modernizare:</a:t>
            </a:r>
            <a:endPar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endParaRPr>
          </a:p>
          <a:p>
            <a:pPr marL="342900" lvl="0" indent="-342900" algn="just">
              <a:spcAft>
                <a:spcPts val="1200"/>
              </a:spcAft>
              <a:buFont typeface="Wingdings" panose="05000000000000000000" pitchFamily="2" charset="2"/>
              <a:buChar char="v"/>
              <a:tabLst>
                <a:tab pos="457200" algn="l"/>
                <a:tab pos="685800" algn="l"/>
              </a:tabLst>
            </a:pPr>
            <a:r>
              <a:rPr lang="ro-RO" sz="1400" b="1" dirty="0">
                <a:solidFill>
                  <a:srgbClr val="002060"/>
                </a:solidFill>
                <a:latin typeface="Trebuchet MS" panose="020B0603020202020204" pitchFamily="34" charset="0"/>
                <a:ea typeface="Calibri" panose="020F0502020204030204" pitchFamily="34" charset="0"/>
                <a:cs typeface="Calibri" panose="020F0502020204030204" pitchFamily="34" charset="0"/>
              </a:rPr>
              <a:t>Cheurile de acostare din portul Bazin Docuri</a:t>
            </a:r>
            <a:r>
              <a:rPr lang="ro-RO"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L=915 m, cu front de operare în incinta bazinului, pe latura molului- </a:t>
            </a:r>
            <a:r>
              <a:rPr lang="ro-RO" sz="1400" b="1" dirty="0">
                <a:solidFill>
                  <a:srgbClr val="002060"/>
                </a:solidFill>
                <a:latin typeface="Trebuchet MS" panose="020B0603020202020204" pitchFamily="34" charset="0"/>
                <a:ea typeface="Calibri" panose="020F0502020204030204" pitchFamily="34" charset="0"/>
                <a:cs typeface="Calibri" panose="020F0502020204030204" pitchFamily="34" charset="0"/>
              </a:rPr>
              <a:t>Danele 31 și 32</a:t>
            </a:r>
            <a:r>
              <a:rPr lang="ro-RO"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pe latura laterală amonte  a bazinului - Dana 33 și pe latura de fund a silozului Saligny - </a:t>
            </a:r>
            <a:r>
              <a:rPr lang="ro-RO" sz="1400" b="1" dirty="0">
                <a:solidFill>
                  <a:srgbClr val="002060"/>
                </a:solidFill>
                <a:latin typeface="Trebuchet MS" panose="020B0603020202020204" pitchFamily="34" charset="0"/>
                <a:ea typeface="Calibri" panose="020F0502020204030204" pitchFamily="34" charset="0"/>
                <a:cs typeface="Calibri" panose="020F0502020204030204" pitchFamily="34" charset="0"/>
              </a:rPr>
              <a:t>Danele 34, 35, 36, 37 și 38</a:t>
            </a:r>
            <a:r>
              <a:rPr lang="ro-RO"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prelungirea</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Danei</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32,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pe</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zona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taluzului</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de la dana 33, cu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ajutorul</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căreia</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se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racordează</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cele</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două</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dane</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asigurand</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cresterea</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valoarii</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lucrarilor</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finalizate</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prin</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realizarea</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unei</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inchideri</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danei</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32 in zona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pereului</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sz="1400" dirty="0" err="1">
                <a:solidFill>
                  <a:srgbClr val="002060"/>
                </a:solidFill>
                <a:latin typeface="Trebuchet MS" panose="020B0603020202020204" pitchFamily="34" charset="0"/>
                <a:ea typeface="Calibri" panose="020F0502020204030204" pitchFamily="34" charset="0"/>
                <a:cs typeface="Calibri" panose="020F0502020204030204" pitchFamily="34" charset="0"/>
              </a:rPr>
              <a:t>danei</a:t>
            </a:r>
            <a:r>
              <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33;</a:t>
            </a:r>
          </a:p>
          <a:p>
            <a:pPr marL="342900" lvl="0" indent="-342900" algn="just">
              <a:spcAft>
                <a:spcPts val="1200"/>
              </a:spcAft>
              <a:buFont typeface="Wingdings" panose="05000000000000000000" pitchFamily="2" charset="2"/>
              <a:buChar char="v"/>
              <a:tabLst>
                <a:tab pos="457200" algn="l"/>
                <a:tab pos="685800" algn="l"/>
              </a:tabLst>
            </a:pPr>
            <a:r>
              <a:rPr lang="ro-RO" sz="1400" b="1" dirty="0">
                <a:solidFill>
                  <a:srgbClr val="002060"/>
                </a:solidFill>
                <a:latin typeface="Trebuchet MS" panose="020B0603020202020204" pitchFamily="34" charset="0"/>
                <a:ea typeface="Calibri" panose="020F0502020204030204" pitchFamily="34" charset="0"/>
                <a:cs typeface="Calibri" panose="020F0502020204030204" pitchFamily="34" charset="0"/>
              </a:rPr>
              <a:t>Molul de acces în/din bazin</a:t>
            </a:r>
            <a:r>
              <a:rPr lang="ro-RO"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L=90 m si 30 m lungime de racordare;</a:t>
            </a:r>
            <a:endPar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endParaRPr>
          </a:p>
          <a:p>
            <a:pPr marL="342900" lvl="0" indent="-342900" algn="just">
              <a:spcAft>
                <a:spcPts val="1200"/>
              </a:spcAft>
              <a:buFont typeface="Wingdings" panose="05000000000000000000" pitchFamily="2" charset="2"/>
              <a:buChar char="v"/>
              <a:tabLst>
                <a:tab pos="457200" algn="l"/>
                <a:tab pos="685800" algn="l"/>
              </a:tabLst>
            </a:pPr>
            <a:r>
              <a:rPr lang="ro-RO" sz="1400" b="1" dirty="0">
                <a:solidFill>
                  <a:srgbClr val="002060"/>
                </a:solidFill>
                <a:latin typeface="Trebuchet MS" panose="020B0603020202020204" pitchFamily="34" charset="0"/>
                <a:ea typeface="Calibri" panose="020F0502020204030204" pitchFamily="34" charset="0"/>
                <a:cs typeface="Calibri" panose="020F0502020204030204" pitchFamily="34" charset="0"/>
              </a:rPr>
              <a:t>Drumurile de utilitate publică (DUP), din interiorul incintei portului Bazin Docuri: DUP 3, DUP 5, DUP 6</a:t>
            </a:r>
            <a:r>
              <a:rPr lang="ro-RO"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 Ltot=2811 m;</a:t>
            </a:r>
            <a:endPar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endParaRPr>
          </a:p>
          <a:p>
            <a:pPr marL="342900" lvl="0" indent="-342900" algn="just">
              <a:spcAft>
                <a:spcPts val="1200"/>
              </a:spcAft>
              <a:buFont typeface="Wingdings" panose="05000000000000000000" pitchFamily="2" charset="2"/>
              <a:buChar char="v"/>
              <a:tabLst>
                <a:tab pos="457200" algn="l"/>
                <a:tab pos="685800" algn="l"/>
              </a:tabLst>
            </a:pPr>
            <a:r>
              <a:rPr lang="ro-RO"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Înființarea unei </a:t>
            </a:r>
            <a:r>
              <a:rPr lang="ro-RO" sz="1400" b="1" dirty="0">
                <a:solidFill>
                  <a:srgbClr val="002060"/>
                </a:solidFill>
                <a:latin typeface="Trebuchet MS" panose="020B0603020202020204" pitchFamily="34" charset="0"/>
                <a:ea typeface="Calibri" panose="020F0502020204030204" pitchFamily="34" charset="0"/>
                <a:cs typeface="Calibri" panose="020F0502020204030204" pitchFamily="34" charset="0"/>
              </a:rPr>
              <a:t>rețele de alimentare cu energie electrică și iluminat la Dane și doar iluminat în lungul DUP 3, 5 și 6;</a:t>
            </a:r>
            <a:endParaRPr lang="en-US" sz="1400" b="1" dirty="0">
              <a:solidFill>
                <a:srgbClr val="002060"/>
              </a:solidFill>
              <a:latin typeface="Trebuchet MS" panose="020B0603020202020204" pitchFamily="34" charset="0"/>
              <a:ea typeface="Calibri" panose="020F0502020204030204" pitchFamily="34" charset="0"/>
              <a:cs typeface="Calibri" panose="020F0502020204030204" pitchFamily="34" charset="0"/>
            </a:endParaRPr>
          </a:p>
          <a:p>
            <a:pPr marL="342900" lvl="0" indent="-342900" algn="just">
              <a:spcAft>
                <a:spcPts val="1200"/>
              </a:spcAft>
              <a:buFont typeface="Wingdings" panose="05000000000000000000" pitchFamily="2" charset="2"/>
              <a:buChar char="v"/>
              <a:tabLst>
                <a:tab pos="457200" algn="l"/>
                <a:tab pos="685800" algn="l"/>
              </a:tabLst>
            </a:pPr>
            <a:r>
              <a:rPr lang="ro-RO"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Înființarea unei </a:t>
            </a:r>
            <a:r>
              <a:rPr lang="ro-RO" sz="1400" b="1" dirty="0">
                <a:solidFill>
                  <a:srgbClr val="002060"/>
                </a:solidFill>
                <a:latin typeface="Trebuchet MS" panose="020B0603020202020204" pitchFamily="34" charset="0"/>
                <a:ea typeface="Calibri" panose="020F0502020204030204" pitchFamily="34" charset="0"/>
                <a:cs typeface="Calibri" panose="020F0502020204030204" pitchFamily="34" charset="0"/>
              </a:rPr>
              <a:t>rețele de alimentare cu apă la Dane și rețea de canalizare pluvială aferentă danelor 31, 32, 33, DUP 3, 5 și 6</a:t>
            </a:r>
            <a:r>
              <a:rPr lang="ro-RO" sz="1400" dirty="0">
                <a:solidFill>
                  <a:srgbClr val="002060"/>
                </a:solidFill>
                <a:latin typeface="Trebuchet MS" panose="020B0603020202020204" pitchFamily="34" charset="0"/>
                <a:ea typeface="Calibri" panose="020F0502020204030204" pitchFamily="34" charset="0"/>
                <a:cs typeface="Calibri" panose="020F0502020204030204" pitchFamily="34" charset="0"/>
              </a:rPr>
              <a:t>.</a:t>
            </a:r>
            <a:endParaRPr lang="en-US" sz="1400" dirty="0">
              <a:solidFill>
                <a:srgbClr val="002060"/>
              </a:solidFill>
              <a:latin typeface="Trebuchet MS" panose="020B0603020202020204" pitchFamily="34" charset="0"/>
              <a:ea typeface="Calibri" panose="020F0502020204030204" pitchFamily="34" charset="0"/>
              <a:cs typeface="Calibri" panose="020F0502020204030204" pitchFamily="34" charset="0"/>
            </a:endParaRPr>
          </a:p>
        </p:txBody>
      </p:sp>
      <p:pic>
        <p:nvPicPr>
          <p:cNvPr id="7" name="Imagine 6">
            <a:extLst>
              <a:ext uri="{FF2B5EF4-FFF2-40B4-BE49-F238E27FC236}">
                <a16:creationId xmlns:a16="http://schemas.microsoft.com/office/drawing/2014/main" id="{6CD6209D-01EC-4404-8D80-27E4507A20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258" y="1666551"/>
            <a:ext cx="5707751" cy="42333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Rectangle 7"/>
          <p:cNvSpPr/>
          <p:nvPr/>
        </p:nvSpPr>
        <p:spPr>
          <a:xfrm>
            <a:off x="182879" y="6356332"/>
            <a:ext cx="11907257" cy="307777"/>
          </a:xfrm>
          <a:prstGeom prst="rect">
            <a:avLst/>
          </a:prstGeom>
        </p:spPr>
        <p:txBody>
          <a:bodyPr wrap="square">
            <a:spAutoFit/>
          </a:bodyPr>
          <a:lstStyle/>
          <a:p>
            <a:pPr algn="ctr"/>
            <a:r>
              <a:rPr lang="ro-RO" sz="1400" b="1" i="1" dirty="0">
                <a:solidFill>
                  <a:srgbClr val="002060"/>
                </a:solidFill>
                <a:latin typeface="Trebuchet MS" panose="020B0603020202020204" pitchFamily="34" charset="0"/>
              </a:rPr>
              <a:t>Pr</a:t>
            </a:r>
            <a:r>
              <a:rPr lang="en-US" sz="1400" b="1" i="1" dirty="0" err="1">
                <a:solidFill>
                  <a:srgbClr val="002060"/>
                </a:solidFill>
                <a:latin typeface="Trebuchet MS" panose="020B0603020202020204" pitchFamily="34" charset="0"/>
              </a:rPr>
              <a:t>oiect</a:t>
            </a:r>
            <a:r>
              <a:rPr lang="en-US" sz="1400" b="1" i="1" dirty="0">
                <a:solidFill>
                  <a:srgbClr val="002060"/>
                </a:solidFill>
                <a:latin typeface="Trebuchet MS" panose="020B0603020202020204" pitchFamily="34" charset="0"/>
              </a:rPr>
              <a:t> co</a:t>
            </a:r>
            <a:r>
              <a:rPr lang="ro-RO" sz="1400" b="1" i="1" dirty="0">
                <a:solidFill>
                  <a:srgbClr val="002060"/>
                </a:solidFill>
                <a:latin typeface="Trebuchet MS" panose="020B0603020202020204" pitchFamily="34" charset="0"/>
              </a:rPr>
              <a:t>finanțat din Fondul European de Dezvoltare regională prin </a:t>
            </a:r>
            <a:r>
              <a:rPr lang="ro-RO" sz="1400" b="1" i="1" spc="40" dirty="0">
                <a:solidFill>
                  <a:srgbClr val="002060"/>
                </a:solidFill>
                <a:latin typeface="Trebuchet MS" panose="020B0603020202020204" pitchFamily="34" charset="0"/>
                <a:ea typeface="Arial" panose="020B0604020202020204" pitchFamily="34" charset="0"/>
                <a:cs typeface="Arial" panose="020B0604020202020204" pitchFamily="34" charset="0"/>
              </a:rPr>
              <a:t>Programul Operațional </a:t>
            </a:r>
            <a:r>
              <a:rPr lang="ro-RO" sz="1400" b="1" i="1" dirty="0">
                <a:solidFill>
                  <a:srgbClr val="002060"/>
                </a:solidFill>
                <a:latin typeface="Trebuchet MS" panose="020B0603020202020204" pitchFamily="34" charset="0"/>
                <a:ea typeface="Arial" panose="020B0604020202020204" pitchFamily="34" charset="0"/>
                <a:cs typeface="Arial" panose="020B0604020202020204" pitchFamily="34" charset="0"/>
              </a:rPr>
              <a:t>Infrastructura Mare 2014-2020</a:t>
            </a:r>
          </a:p>
        </p:txBody>
      </p:sp>
    </p:spTree>
    <p:extLst>
      <p:ext uri="{BB962C8B-B14F-4D97-AF65-F5344CB8AC3E}">
        <p14:creationId xmlns:p14="http://schemas.microsoft.com/office/powerpoint/2010/main" val="1051202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6200000">
            <a:off x="3657733" y="-1308188"/>
            <a:ext cx="4781457" cy="10855354"/>
          </a:xfrm>
          <a:prstGeom prst="rect">
            <a:avLst/>
          </a:prstGeom>
        </p:spPr>
      </p:pic>
      <p:grpSp>
        <p:nvGrpSpPr>
          <p:cNvPr id="4" name="Group 3">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5" name="Picture 4"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182879" y="6356332"/>
            <a:ext cx="11907257" cy="307777"/>
          </a:xfrm>
          <a:prstGeom prst="rect">
            <a:avLst/>
          </a:prstGeom>
        </p:spPr>
        <p:txBody>
          <a:bodyPr wrap="square">
            <a:spAutoFit/>
          </a:bodyPr>
          <a:lstStyle/>
          <a:p>
            <a:pPr algn="ctr"/>
            <a:r>
              <a:rPr lang="ro-RO" sz="1400" b="1" i="1" dirty="0">
                <a:solidFill>
                  <a:srgbClr val="002060"/>
                </a:solidFill>
                <a:latin typeface="Trebuchet MS" panose="020B0603020202020204" pitchFamily="34" charset="0"/>
              </a:rPr>
              <a:t>Pr</a:t>
            </a:r>
            <a:r>
              <a:rPr lang="en-US" sz="1400" b="1" i="1" dirty="0" err="1">
                <a:solidFill>
                  <a:srgbClr val="002060"/>
                </a:solidFill>
                <a:latin typeface="Trebuchet MS" panose="020B0603020202020204" pitchFamily="34" charset="0"/>
              </a:rPr>
              <a:t>oiect</a:t>
            </a:r>
            <a:r>
              <a:rPr lang="en-US" sz="1400" b="1" i="1" dirty="0">
                <a:solidFill>
                  <a:srgbClr val="002060"/>
                </a:solidFill>
                <a:latin typeface="Trebuchet MS" panose="020B0603020202020204" pitchFamily="34" charset="0"/>
              </a:rPr>
              <a:t> co</a:t>
            </a:r>
            <a:r>
              <a:rPr lang="ro-RO" sz="1400" b="1" i="1" dirty="0">
                <a:solidFill>
                  <a:srgbClr val="002060"/>
                </a:solidFill>
                <a:latin typeface="Trebuchet MS" panose="020B0603020202020204" pitchFamily="34" charset="0"/>
              </a:rPr>
              <a:t>finanțat din Fondul European de Dezvoltare regională prin </a:t>
            </a:r>
            <a:r>
              <a:rPr lang="ro-RO" sz="1400" b="1" i="1" spc="40" dirty="0">
                <a:solidFill>
                  <a:srgbClr val="002060"/>
                </a:solidFill>
                <a:latin typeface="Trebuchet MS" panose="020B0603020202020204" pitchFamily="34" charset="0"/>
                <a:ea typeface="Arial" panose="020B0604020202020204" pitchFamily="34" charset="0"/>
                <a:cs typeface="Arial" panose="020B0604020202020204" pitchFamily="34" charset="0"/>
              </a:rPr>
              <a:t>Programul Operațional </a:t>
            </a:r>
            <a:r>
              <a:rPr lang="ro-RO" sz="1400" b="1" i="1" dirty="0">
                <a:solidFill>
                  <a:srgbClr val="002060"/>
                </a:solidFill>
                <a:latin typeface="Trebuchet MS" panose="020B0603020202020204" pitchFamily="34" charset="0"/>
                <a:ea typeface="Arial" panose="020B0604020202020204" pitchFamily="34" charset="0"/>
                <a:cs typeface="Arial" panose="020B0604020202020204" pitchFamily="34" charset="0"/>
              </a:rPr>
              <a:t>Infrastructura Mare 2014-2020</a:t>
            </a:r>
          </a:p>
        </p:txBody>
      </p:sp>
      <p:sp>
        <p:nvSpPr>
          <p:cNvPr id="9" name="Rectangle 8"/>
          <p:cNvSpPr/>
          <p:nvPr/>
        </p:nvSpPr>
        <p:spPr>
          <a:xfrm>
            <a:off x="383784" y="1098958"/>
            <a:ext cx="11329353" cy="646331"/>
          </a:xfrm>
          <a:prstGeom prst="rect">
            <a:avLst/>
          </a:prstGeom>
        </p:spPr>
        <p:txBody>
          <a:bodyPr wrap="square">
            <a:spAutoFit/>
          </a:bodyPr>
          <a:lstStyle/>
          <a:p>
            <a:pPr algn="ct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DISPUNEREA GENERAL</a:t>
            </a:r>
            <a:r>
              <a:rPr lang="ro-RO" b="1" dirty="0">
                <a:solidFill>
                  <a:srgbClr val="002060"/>
                </a:solidFill>
                <a:latin typeface="Trebuchet MS" panose="020B0603020202020204" pitchFamily="34" charset="0"/>
                <a:ea typeface="Calibri" panose="020F0502020204030204" pitchFamily="34" charset="0"/>
                <a:cs typeface="Calibri" panose="020F0502020204030204" pitchFamily="34" charset="0"/>
              </a:rPr>
              <a:t>Ă</a:t>
            </a: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 A LUCRARILOR </a:t>
            </a:r>
            <a:endParaRPr lang="ro-RO" b="1" dirty="0">
              <a:solidFill>
                <a:srgbClr val="002060"/>
              </a:solidFill>
              <a:latin typeface="Trebuchet MS" panose="020B0603020202020204" pitchFamily="34" charset="0"/>
              <a:ea typeface="Calibri" panose="020F0502020204030204" pitchFamily="34" charset="0"/>
              <a:cs typeface="Calibri" panose="020F0502020204030204" pitchFamily="34" charset="0"/>
            </a:endParaRPr>
          </a:p>
          <a:p>
            <a:pPr algn="ct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“Port </a:t>
            </a:r>
            <a:r>
              <a:rPr lang="en-US" b="1" dirty="0" err="1">
                <a:solidFill>
                  <a:srgbClr val="002060"/>
                </a:solidFill>
                <a:latin typeface="Trebuchet MS" panose="020B0603020202020204" pitchFamily="34" charset="0"/>
                <a:ea typeface="Calibri" panose="020F0502020204030204" pitchFamily="34" charset="0"/>
                <a:cs typeface="Calibri" panose="020F0502020204030204" pitchFamily="34" charset="0"/>
              </a:rPr>
              <a:t>Brăila</a:t>
            </a: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 – </a:t>
            </a:r>
            <a:r>
              <a:rPr lang="en-US" b="1" dirty="0" err="1">
                <a:solidFill>
                  <a:srgbClr val="002060"/>
                </a:solidFill>
                <a:latin typeface="Trebuchet MS" panose="020B0603020202020204" pitchFamily="34" charset="0"/>
                <a:ea typeface="Calibri" panose="020F0502020204030204" pitchFamily="34" charset="0"/>
                <a:cs typeface="Calibri" panose="020F0502020204030204" pitchFamily="34" charset="0"/>
              </a:rPr>
              <a:t>Lucrări</a:t>
            </a: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 de </a:t>
            </a:r>
            <a:r>
              <a:rPr lang="en-US" b="1" dirty="0" err="1">
                <a:solidFill>
                  <a:srgbClr val="002060"/>
                </a:solidFill>
                <a:latin typeface="Trebuchet MS" panose="020B0603020202020204" pitchFamily="34" charset="0"/>
                <a:ea typeface="Calibri" panose="020F0502020204030204" pitchFamily="34" charset="0"/>
                <a:cs typeface="Calibri" panose="020F0502020204030204" pitchFamily="34" charset="0"/>
              </a:rPr>
              <a:t>infrastructură</a:t>
            </a: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b="1" dirty="0" err="1">
                <a:solidFill>
                  <a:srgbClr val="002060"/>
                </a:solidFill>
                <a:latin typeface="Trebuchet MS" panose="020B0603020202020204" pitchFamily="34" charset="0"/>
                <a:ea typeface="Calibri" panose="020F0502020204030204" pitchFamily="34" charset="0"/>
                <a:cs typeface="Calibri" panose="020F0502020204030204" pitchFamily="34" charset="0"/>
              </a:rPr>
              <a:t>portuară</a:t>
            </a: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 a </a:t>
            </a:r>
            <a:r>
              <a:rPr lang="en-US" b="1" dirty="0" err="1">
                <a:solidFill>
                  <a:srgbClr val="002060"/>
                </a:solidFill>
                <a:latin typeface="Trebuchet MS" panose="020B0603020202020204" pitchFamily="34" charset="0"/>
                <a:ea typeface="Calibri" panose="020F0502020204030204" pitchFamily="34" charset="0"/>
                <a:cs typeface="Calibri" panose="020F0502020204030204" pitchFamily="34" charset="0"/>
              </a:rPr>
              <a:t>sectorului</a:t>
            </a: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b="1" dirty="0" err="1">
                <a:solidFill>
                  <a:srgbClr val="002060"/>
                </a:solidFill>
                <a:latin typeface="Trebuchet MS" panose="020B0603020202020204" pitchFamily="34" charset="0"/>
                <a:ea typeface="Calibri" panose="020F0502020204030204" pitchFamily="34" charset="0"/>
                <a:cs typeface="Calibri" panose="020F0502020204030204" pitchFamily="34" charset="0"/>
              </a:rPr>
              <a:t>portuar</a:t>
            </a: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 din </a:t>
            </a:r>
            <a:r>
              <a:rPr lang="en-US" b="1" dirty="0" err="1">
                <a:solidFill>
                  <a:srgbClr val="002060"/>
                </a:solidFill>
                <a:latin typeface="Trebuchet MS" panose="020B0603020202020204" pitchFamily="34" charset="0"/>
                <a:ea typeface="Calibri" panose="020F0502020204030204" pitchFamily="34" charset="0"/>
                <a:cs typeface="Calibri" panose="020F0502020204030204" pitchFamily="34" charset="0"/>
              </a:rPr>
              <a:t>incinta</a:t>
            </a: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b="1" dirty="0" err="1">
                <a:solidFill>
                  <a:srgbClr val="002060"/>
                </a:solidFill>
                <a:latin typeface="Trebuchet MS" panose="020B0603020202020204" pitchFamily="34" charset="0"/>
                <a:ea typeface="Calibri" panose="020F0502020204030204" pitchFamily="34" charset="0"/>
                <a:cs typeface="Calibri" panose="020F0502020204030204" pitchFamily="34" charset="0"/>
              </a:rPr>
              <a:t>Bazin</a:t>
            </a: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r>
              <a:rPr lang="en-US" b="1" dirty="0" err="1">
                <a:solidFill>
                  <a:srgbClr val="002060"/>
                </a:solidFill>
                <a:latin typeface="Trebuchet MS" panose="020B0603020202020204" pitchFamily="34" charset="0"/>
                <a:ea typeface="Calibri" panose="020F0502020204030204" pitchFamily="34" charset="0"/>
                <a:cs typeface="Calibri" panose="020F0502020204030204" pitchFamily="34" charset="0"/>
              </a:rPr>
              <a:t>Docuri</a:t>
            </a:r>
            <a:r>
              <a:rPr lang="en-US" b="1" dirty="0">
                <a:solidFill>
                  <a:srgbClr val="002060"/>
                </a:solidFill>
                <a:latin typeface="Trebuchet MS" panose="020B0603020202020204" pitchFamily="34" charset="0"/>
                <a:ea typeface="Calibri" panose="020F0502020204030204" pitchFamily="34" charset="0"/>
                <a:cs typeface="Calibri" panose="020F0502020204030204" pitchFamily="34" charset="0"/>
              </a:rPr>
              <a:t>”</a:t>
            </a:r>
            <a:r>
              <a:rPr lang="en-US" dirty="0">
                <a:solidFill>
                  <a:srgbClr val="002060"/>
                </a:solidFill>
                <a:latin typeface="Trebuchet MS" panose="020B0603020202020204" pitchFamily="34" charset="0"/>
                <a:ea typeface="Calibri" panose="020F0502020204030204" pitchFamily="34" charset="0"/>
                <a:cs typeface="Calibri" panose="020F0502020204030204" pitchFamily="34" charset="0"/>
              </a:rPr>
              <a:t> </a:t>
            </a:r>
            <a:endParaRPr lang="en-US" dirty="0">
              <a:solidFill>
                <a:srgbClr val="002060"/>
              </a:solidFill>
              <a:latin typeface="Trebuchet MS" panose="020B0603020202020204" pitchFamily="34" charset="0"/>
            </a:endParaRPr>
          </a:p>
        </p:txBody>
      </p:sp>
    </p:spTree>
    <p:extLst>
      <p:ext uri="{BB962C8B-B14F-4D97-AF65-F5344CB8AC3E}">
        <p14:creationId xmlns:p14="http://schemas.microsoft.com/office/powerpoint/2010/main" val="3405883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559219-ACE3-43C6-ACCC-3F2BC3736E51}"/>
              </a:ext>
            </a:extLst>
          </p:cNvPr>
          <p:cNvGrpSpPr/>
          <p:nvPr/>
        </p:nvGrpSpPr>
        <p:grpSpPr>
          <a:xfrm>
            <a:off x="355134" y="70985"/>
            <a:ext cx="11246840" cy="1139156"/>
            <a:chOff x="355134" y="70985"/>
            <a:chExt cx="11246840" cy="1139156"/>
          </a:xfrm>
        </p:grpSpPr>
        <p:pic>
          <p:nvPicPr>
            <p:cNvPr id="1026" name="Picture 2" descr="Manual de identitate vizuală">
              <a:extLst>
                <a:ext uri="{FF2B5EF4-FFF2-40B4-BE49-F238E27FC236}">
                  <a16:creationId xmlns:a16="http://schemas.microsoft.com/office/drawing/2014/main" id="{D132D5C1-6BB8-4FE3-8BD0-A3B13891E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941" y="185933"/>
              <a:ext cx="918395" cy="913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UAL DE IDENTITATE VIZUALĂ">
              <a:extLst>
                <a:ext uri="{FF2B5EF4-FFF2-40B4-BE49-F238E27FC236}">
                  <a16:creationId xmlns:a16="http://schemas.microsoft.com/office/drawing/2014/main" id="{F5612E6D-9019-4303-AE42-9F76CDA43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4" y="70985"/>
              <a:ext cx="1475903" cy="11357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dentitate vizuală – ADR Nord-Vest">
              <a:extLst>
                <a:ext uri="{FF2B5EF4-FFF2-40B4-BE49-F238E27FC236}">
                  <a16:creationId xmlns:a16="http://schemas.microsoft.com/office/drawing/2014/main" id="{3077B5F9-BCB0-427E-8ADC-693448766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5874" y="144041"/>
              <a:ext cx="1066100" cy="10661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182879" y="6356332"/>
            <a:ext cx="11907257" cy="307777"/>
          </a:xfrm>
          <a:prstGeom prst="rect">
            <a:avLst/>
          </a:prstGeom>
        </p:spPr>
        <p:txBody>
          <a:bodyPr wrap="square">
            <a:spAutoFit/>
          </a:bodyPr>
          <a:lstStyle/>
          <a:p>
            <a:pPr algn="ctr"/>
            <a:r>
              <a:rPr lang="ro-RO" sz="1400" b="1" i="1" dirty="0">
                <a:solidFill>
                  <a:srgbClr val="002060"/>
                </a:solidFill>
                <a:latin typeface="Trebuchet MS" panose="020B0603020202020204" pitchFamily="34" charset="0"/>
              </a:rPr>
              <a:t>Pr</a:t>
            </a:r>
            <a:r>
              <a:rPr lang="en-US" sz="1400" b="1" i="1" dirty="0" err="1">
                <a:solidFill>
                  <a:srgbClr val="002060"/>
                </a:solidFill>
                <a:latin typeface="Trebuchet MS" panose="020B0603020202020204" pitchFamily="34" charset="0"/>
              </a:rPr>
              <a:t>oiect</a:t>
            </a:r>
            <a:r>
              <a:rPr lang="en-US" sz="1400" b="1" i="1" dirty="0">
                <a:solidFill>
                  <a:srgbClr val="002060"/>
                </a:solidFill>
                <a:latin typeface="Trebuchet MS" panose="020B0603020202020204" pitchFamily="34" charset="0"/>
              </a:rPr>
              <a:t> co</a:t>
            </a:r>
            <a:r>
              <a:rPr lang="ro-RO" sz="1400" b="1" i="1" dirty="0">
                <a:solidFill>
                  <a:srgbClr val="002060"/>
                </a:solidFill>
                <a:latin typeface="Trebuchet MS" panose="020B0603020202020204" pitchFamily="34" charset="0"/>
              </a:rPr>
              <a:t>finanțat din Fondul European de Dezvoltare regională prin </a:t>
            </a:r>
            <a:r>
              <a:rPr lang="ro-RO" sz="1400" b="1" i="1" spc="40" dirty="0">
                <a:solidFill>
                  <a:srgbClr val="002060"/>
                </a:solidFill>
                <a:latin typeface="Trebuchet MS" panose="020B0603020202020204" pitchFamily="34" charset="0"/>
                <a:ea typeface="Arial" panose="020B0604020202020204" pitchFamily="34" charset="0"/>
                <a:cs typeface="Arial" panose="020B0604020202020204" pitchFamily="34" charset="0"/>
              </a:rPr>
              <a:t>Programul Operațional </a:t>
            </a:r>
            <a:r>
              <a:rPr lang="ro-RO" sz="1400" b="1" i="1" dirty="0">
                <a:solidFill>
                  <a:srgbClr val="002060"/>
                </a:solidFill>
                <a:latin typeface="Trebuchet MS" panose="020B0603020202020204" pitchFamily="34" charset="0"/>
                <a:ea typeface="Arial" panose="020B0604020202020204" pitchFamily="34" charset="0"/>
                <a:cs typeface="Arial" panose="020B0604020202020204" pitchFamily="34" charset="0"/>
              </a:rPr>
              <a:t>Infrastructura Mare 2014-2020</a:t>
            </a:r>
          </a:p>
        </p:txBody>
      </p:sp>
      <p:sp>
        <p:nvSpPr>
          <p:cNvPr id="14" name="Rectangle 13"/>
          <p:cNvSpPr/>
          <p:nvPr/>
        </p:nvSpPr>
        <p:spPr>
          <a:xfrm>
            <a:off x="5531484" y="1155920"/>
            <a:ext cx="6448312" cy="5170646"/>
          </a:xfrm>
          <a:prstGeom prst="rect">
            <a:avLst/>
          </a:prstGeom>
        </p:spPr>
        <p:txBody>
          <a:bodyPr wrap="square">
            <a:spAutoFit/>
          </a:bodyPr>
          <a:lstStyle/>
          <a:p>
            <a:pPr algn="just">
              <a:spcAft>
                <a:spcPts val="1200"/>
              </a:spcAft>
            </a:pPr>
            <a:r>
              <a:rPr lang="ro-RO" sz="1300" b="1" dirty="0">
                <a:solidFill>
                  <a:srgbClr val="002060"/>
                </a:solidFill>
                <a:latin typeface="Cambria" panose="02040503050406030204" pitchFamily="18" charset="0"/>
                <a:ea typeface="Cambria" panose="02040503050406030204" pitchFamily="18" charset="0"/>
              </a:rPr>
              <a:t>Lungimea totală a cheului </a:t>
            </a:r>
            <a:r>
              <a:rPr lang="ro-RO" sz="1300" dirty="0">
                <a:solidFill>
                  <a:srgbClr val="002060"/>
                </a:solidFill>
                <a:latin typeface="Cambria" panose="02040503050406030204" pitchFamily="18" charset="0"/>
                <a:ea typeface="Cambria" panose="02040503050406030204" pitchFamily="18" charset="0"/>
              </a:rPr>
              <a:t>care va fi realizat din coloane secante = 220ml (cu o lungime efectiva de 223.43ml, considerand si zona de racordare cu Dana 33 cu lungimea de 3.43m).</a:t>
            </a:r>
            <a:r>
              <a:rPr lang="en-US" sz="1300" dirty="0">
                <a:solidFill>
                  <a:srgbClr val="002060"/>
                </a:solidFill>
                <a:latin typeface="Cambria" panose="02040503050406030204" pitchFamily="18" charset="0"/>
                <a:ea typeface="Cambria" panose="02040503050406030204" pitchFamily="18" charset="0"/>
              </a:rPr>
              <a:t> </a:t>
            </a:r>
            <a:r>
              <a:rPr lang="it-IT" sz="1300" dirty="0">
                <a:solidFill>
                  <a:srgbClr val="002060"/>
                </a:solidFill>
                <a:latin typeface="Cambria" panose="02040503050406030204" pitchFamily="18" charset="0"/>
                <a:ea typeface="Cambria" panose="02040503050406030204" pitchFamily="18" charset="0"/>
              </a:rPr>
              <a:t>Frontul alcatuit din cele 2 dane are prevazute:</a:t>
            </a:r>
            <a:endParaRPr lang="en-US" sz="1300" dirty="0">
              <a:solidFill>
                <a:srgbClr val="002060"/>
              </a:solidFill>
              <a:latin typeface="Cambria" panose="02040503050406030204" pitchFamily="18" charset="0"/>
              <a:ea typeface="Cambria" panose="02040503050406030204" pitchFamily="18" charset="0"/>
            </a:endParaRPr>
          </a:p>
          <a:p>
            <a:pPr algn="just">
              <a:spcAft>
                <a:spcPts val="1200"/>
              </a:spcAft>
            </a:pPr>
            <a:r>
              <a:rPr lang="en-US" sz="1300" dirty="0">
                <a:solidFill>
                  <a:srgbClr val="002060"/>
                </a:solidFill>
                <a:latin typeface="Cambria" panose="02040503050406030204" pitchFamily="18" charset="0"/>
                <a:ea typeface="Cambria" panose="02040503050406030204" pitchFamily="18" charset="0"/>
              </a:rPr>
              <a:t>- </a:t>
            </a:r>
            <a:r>
              <a:rPr lang="ro-RO" sz="1300" dirty="0">
                <a:solidFill>
                  <a:srgbClr val="002060"/>
                </a:solidFill>
                <a:latin typeface="Cambria" panose="02040503050406030204" pitchFamily="18" charset="0"/>
                <a:ea typeface="Cambria" panose="02040503050406030204" pitchFamily="18" charset="0"/>
              </a:rPr>
              <a:t>Lungimea tensionata a toronului</a:t>
            </a:r>
            <a:r>
              <a:rPr lang="en-US" sz="1300" dirty="0">
                <a:solidFill>
                  <a:srgbClr val="002060"/>
                </a:solidFill>
                <a:latin typeface="Cambria" panose="02040503050406030204" pitchFamily="18" charset="0"/>
                <a:ea typeface="Cambria" panose="02040503050406030204" pitchFamily="18" charset="0"/>
              </a:rPr>
              <a:t> </a:t>
            </a:r>
            <a:r>
              <a:rPr lang="ro-RO" sz="1300" dirty="0">
                <a:solidFill>
                  <a:srgbClr val="002060"/>
                </a:solidFill>
                <a:latin typeface="Cambria" panose="02040503050406030204" pitchFamily="18" charset="0"/>
                <a:ea typeface="Cambria" panose="02040503050406030204" pitchFamily="18" charset="0"/>
              </a:rPr>
              <a:t>22m si se montează in dreptul fiecărei coloane armate din frontul de coloane de la apa având o interdistanta de 2.10m.</a:t>
            </a:r>
            <a:endParaRPr lang="en-US" sz="1300" dirty="0">
              <a:solidFill>
                <a:srgbClr val="002060"/>
              </a:solidFill>
              <a:latin typeface="Cambria" panose="02040503050406030204" pitchFamily="18" charset="0"/>
              <a:ea typeface="Cambria" panose="02040503050406030204" pitchFamily="18" charset="0"/>
            </a:endParaRPr>
          </a:p>
          <a:p>
            <a:pPr algn="just">
              <a:spcAft>
                <a:spcPts val="1200"/>
              </a:spcAft>
            </a:pP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Ecran</a:t>
            </a:r>
            <a:r>
              <a:rPr lang="en-US" sz="1300" dirty="0">
                <a:solidFill>
                  <a:srgbClr val="002060"/>
                </a:solidFill>
                <a:latin typeface="Cambria" panose="02040503050406030204" pitchFamily="18" charset="0"/>
                <a:ea typeface="Cambria" panose="02040503050406030204" pitchFamily="18" charset="0"/>
              </a:rPr>
              <a:t> vertical de </a:t>
            </a:r>
            <a:r>
              <a:rPr lang="en-US" sz="1300" dirty="0" err="1">
                <a:solidFill>
                  <a:srgbClr val="002060"/>
                </a:solidFill>
                <a:latin typeface="Cambria" panose="02040503050406030204" pitchFamily="18" charset="0"/>
                <a:ea typeface="Cambria" panose="02040503050406030204" pitchFamily="18" charset="0"/>
              </a:rPr>
              <a:t>aproximativ</a:t>
            </a:r>
            <a:r>
              <a:rPr lang="en-US" sz="1300" dirty="0">
                <a:solidFill>
                  <a:srgbClr val="002060"/>
                </a:solidFill>
                <a:latin typeface="Cambria" panose="02040503050406030204" pitchFamily="18" charset="0"/>
                <a:ea typeface="Cambria" panose="02040503050406030204" pitchFamily="18" charset="0"/>
              </a:rPr>
              <a:t> 220m </a:t>
            </a:r>
            <a:r>
              <a:rPr lang="en-US" sz="1300" dirty="0" err="1">
                <a:solidFill>
                  <a:srgbClr val="002060"/>
                </a:solidFill>
                <a:latin typeface="Cambria" panose="02040503050406030204" pitchFamily="18" charset="0"/>
                <a:ea typeface="Cambria" panose="02040503050406030204" pitchFamily="18" charset="0"/>
              </a:rPr>
              <a:t>lungime</a:t>
            </a:r>
            <a:r>
              <a:rPr lang="en-US" sz="1300" dirty="0">
                <a:solidFill>
                  <a:srgbClr val="002060"/>
                </a:solidFill>
                <a:latin typeface="Cambria" panose="02040503050406030204" pitchFamily="18" charset="0"/>
                <a:ea typeface="Cambria" panose="02040503050406030204" pitchFamily="18" charset="0"/>
              </a:rPr>
              <a:t> (plus zona de </a:t>
            </a:r>
            <a:r>
              <a:rPr lang="en-US" sz="1300" dirty="0" err="1">
                <a:solidFill>
                  <a:srgbClr val="002060"/>
                </a:solidFill>
                <a:latin typeface="Cambria" panose="02040503050406030204" pitchFamily="18" charset="0"/>
                <a:ea typeface="Cambria" panose="02040503050406030204" pitchFamily="18" charset="0"/>
              </a:rPr>
              <a:t>racordare</a:t>
            </a:r>
            <a:r>
              <a:rPr lang="en-US" sz="1300" dirty="0">
                <a:solidFill>
                  <a:srgbClr val="002060"/>
                </a:solidFill>
                <a:latin typeface="Cambria" panose="02040503050406030204" pitchFamily="18" charset="0"/>
                <a:ea typeface="Cambria" panose="02040503050406030204" pitchFamily="18" charset="0"/>
              </a:rPr>
              <a:t> cu Dana 33 cu </a:t>
            </a:r>
            <a:r>
              <a:rPr lang="en-US" sz="1300" dirty="0" err="1">
                <a:solidFill>
                  <a:srgbClr val="002060"/>
                </a:solidFill>
                <a:latin typeface="Cambria" panose="02040503050406030204" pitchFamily="18" charset="0"/>
                <a:ea typeface="Cambria" panose="02040503050406030204" pitchFamily="18" charset="0"/>
              </a:rPr>
              <a:t>lungimea</a:t>
            </a:r>
            <a:r>
              <a:rPr lang="en-US" sz="1300" dirty="0">
                <a:solidFill>
                  <a:srgbClr val="002060"/>
                </a:solidFill>
                <a:latin typeface="Cambria" panose="02040503050406030204" pitchFamily="18" charset="0"/>
                <a:ea typeface="Cambria" panose="02040503050406030204" pitchFamily="18" charset="0"/>
              </a:rPr>
              <a:t> de 3.43m);</a:t>
            </a:r>
          </a:p>
          <a:p>
            <a:pPr algn="just">
              <a:spcAft>
                <a:spcPts val="1200"/>
              </a:spcAft>
            </a:pPr>
            <a:r>
              <a:rPr lang="it-IT" sz="1300" dirty="0">
                <a:solidFill>
                  <a:srgbClr val="002060"/>
                </a:solidFill>
                <a:latin typeface="Cambria" panose="02040503050406030204" pitchFamily="18" charset="0"/>
                <a:ea typeface="Cambria" panose="02040503050406030204" pitchFamily="18" charset="0"/>
              </a:rPr>
              <a:t>- Grinda de ancorare la apă;</a:t>
            </a:r>
            <a:endParaRPr lang="en-US" sz="1300" dirty="0">
              <a:solidFill>
                <a:srgbClr val="002060"/>
              </a:solidFill>
              <a:latin typeface="Cambria" panose="02040503050406030204" pitchFamily="18" charset="0"/>
              <a:ea typeface="Cambria" panose="02040503050406030204" pitchFamily="18" charset="0"/>
            </a:endParaRPr>
          </a:p>
          <a:p>
            <a:pPr algn="just">
              <a:spcAft>
                <a:spcPts val="1200"/>
              </a:spcAft>
            </a:pP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Parament</a:t>
            </a:r>
            <a:r>
              <a:rPr lang="en-US" sz="1300" dirty="0">
                <a:solidFill>
                  <a:srgbClr val="002060"/>
                </a:solidFill>
                <a:latin typeface="Cambria" panose="02040503050406030204" pitchFamily="18" charset="0"/>
                <a:ea typeface="Cambria" panose="02040503050406030204" pitchFamily="18" charset="0"/>
              </a:rPr>
              <a:t> sub forma de </a:t>
            </a:r>
            <a:r>
              <a:rPr lang="en-US" sz="1300" dirty="0" err="1">
                <a:solidFill>
                  <a:srgbClr val="002060"/>
                </a:solidFill>
                <a:latin typeface="Cambria" panose="02040503050406030204" pitchFamily="18" charset="0"/>
                <a:ea typeface="Cambria" panose="02040503050406030204" pitchFamily="18" charset="0"/>
              </a:rPr>
              <a:t>perete</a:t>
            </a:r>
            <a:r>
              <a:rPr lang="en-US" sz="1300" dirty="0">
                <a:solidFill>
                  <a:srgbClr val="002060"/>
                </a:solidFill>
                <a:latin typeface="Cambria" panose="02040503050406030204" pitchFamily="18" charset="0"/>
                <a:ea typeface="Cambria" panose="02040503050406030204" pitchFamily="18" charset="0"/>
              </a:rPr>
              <a:t> vertical din </a:t>
            </a:r>
            <a:r>
              <a:rPr lang="en-US" sz="1300" dirty="0" err="1">
                <a:solidFill>
                  <a:srgbClr val="002060"/>
                </a:solidFill>
                <a:latin typeface="Cambria" panose="02040503050406030204" pitchFamily="18" charset="0"/>
                <a:ea typeface="Cambria" panose="02040503050406030204" pitchFamily="18" charset="0"/>
              </a:rPr>
              <a:t>beton</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armat</a:t>
            </a:r>
            <a:r>
              <a:rPr lang="en-US" sz="1300" dirty="0">
                <a:solidFill>
                  <a:srgbClr val="002060"/>
                </a:solidFill>
                <a:latin typeface="Cambria" panose="02040503050406030204" pitchFamily="18" charset="0"/>
                <a:ea typeface="Cambria" panose="02040503050406030204" pitchFamily="18" charset="0"/>
              </a:rPr>
              <a:t> cu </a:t>
            </a:r>
            <a:r>
              <a:rPr lang="en-US" sz="1300" dirty="0" err="1">
                <a:solidFill>
                  <a:srgbClr val="002060"/>
                </a:solidFill>
                <a:latin typeface="Cambria" panose="02040503050406030204" pitchFamily="18" charset="0"/>
                <a:ea typeface="Cambria" panose="02040503050406030204" pitchFamily="18" charset="0"/>
              </a:rPr>
              <a:t>dimensiunile</a:t>
            </a:r>
            <a:r>
              <a:rPr lang="en-US" sz="1300" dirty="0">
                <a:solidFill>
                  <a:srgbClr val="002060"/>
                </a:solidFill>
                <a:latin typeface="Cambria" panose="02040503050406030204" pitchFamily="18" charset="0"/>
                <a:ea typeface="Cambria" panose="02040503050406030204" pitchFamily="18" charset="0"/>
              </a:rPr>
              <a:t> 1.00x3.30m, </a:t>
            </a:r>
            <a:r>
              <a:rPr lang="en-US" sz="1300" dirty="0" err="1">
                <a:solidFill>
                  <a:srgbClr val="002060"/>
                </a:solidFill>
                <a:latin typeface="Cambria" panose="02040503050406030204" pitchFamily="18" charset="0"/>
                <a:ea typeface="Cambria" panose="02040503050406030204" pitchFamily="18" charset="0"/>
              </a:rPr>
              <a:t>aliniat</a:t>
            </a:r>
            <a:r>
              <a:rPr lang="en-US" sz="1300" dirty="0">
                <a:solidFill>
                  <a:srgbClr val="002060"/>
                </a:solidFill>
                <a:latin typeface="Cambria" panose="02040503050406030204" pitchFamily="18" charset="0"/>
                <a:ea typeface="Cambria" panose="02040503050406030204" pitchFamily="18" charset="0"/>
              </a:rPr>
              <a:t> la fata </a:t>
            </a:r>
            <a:r>
              <a:rPr lang="en-US" sz="1300" dirty="0" err="1">
                <a:solidFill>
                  <a:srgbClr val="002060"/>
                </a:solidFill>
                <a:latin typeface="Cambria" panose="02040503050406030204" pitchFamily="18" charset="0"/>
                <a:ea typeface="Cambria" panose="02040503050406030204" pitchFamily="18" charset="0"/>
              </a:rPr>
              <a:t>dinspre</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apa</a:t>
            </a:r>
            <a:r>
              <a:rPr lang="en-US" sz="1300" dirty="0">
                <a:solidFill>
                  <a:srgbClr val="002060"/>
                </a:solidFill>
                <a:latin typeface="Cambria" panose="02040503050406030204" pitchFamily="18" charset="0"/>
                <a:ea typeface="Cambria" panose="02040503050406030204" pitchFamily="18" charset="0"/>
              </a:rPr>
              <a:t> a </a:t>
            </a:r>
            <a:r>
              <a:rPr lang="en-US" sz="1300" dirty="0" err="1">
                <a:solidFill>
                  <a:srgbClr val="002060"/>
                </a:solidFill>
                <a:latin typeface="Cambria" panose="02040503050406030204" pitchFamily="18" charset="0"/>
                <a:ea typeface="Cambria" panose="02040503050406030204" pitchFamily="18" charset="0"/>
              </a:rPr>
              <a:t>grinzilor</a:t>
            </a:r>
            <a:r>
              <a:rPr lang="en-US" sz="1300" dirty="0">
                <a:solidFill>
                  <a:srgbClr val="002060"/>
                </a:solidFill>
                <a:latin typeface="Cambria" panose="02040503050406030204" pitchFamily="18" charset="0"/>
                <a:ea typeface="Cambria" panose="02040503050406030204" pitchFamily="18" charset="0"/>
              </a:rPr>
              <a:t> de </a:t>
            </a:r>
            <a:r>
              <a:rPr lang="en-US" sz="1300" dirty="0" err="1">
                <a:solidFill>
                  <a:srgbClr val="002060"/>
                </a:solidFill>
                <a:latin typeface="Cambria" panose="02040503050406030204" pitchFamily="18" charset="0"/>
                <a:ea typeface="Cambria" panose="02040503050406030204" pitchFamily="18" charset="0"/>
              </a:rPr>
              <a:t>ancorare</a:t>
            </a:r>
            <a:r>
              <a:rPr lang="en-US" sz="1300" dirty="0">
                <a:solidFill>
                  <a:srgbClr val="002060"/>
                </a:solidFill>
                <a:latin typeface="Cambria" panose="02040503050406030204" pitchFamily="18" charset="0"/>
                <a:ea typeface="Cambria" panose="02040503050406030204" pitchFamily="18" charset="0"/>
              </a:rPr>
              <a:t> si </a:t>
            </a:r>
            <a:r>
              <a:rPr lang="en-US" sz="1300" dirty="0" err="1">
                <a:solidFill>
                  <a:srgbClr val="002060"/>
                </a:solidFill>
                <a:latin typeface="Cambria" panose="02040503050406030204" pitchFamily="18" charset="0"/>
                <a:ea typeface="Cambria" panose="02040503050406030204" pitchFamily="18" charset="0"/>
              </a:rPr>
              <a:t>coronament</a:t>
            </a:r>
            <a:r>
              <a:rPr lang="en-US" sz="1300" dirty="0">
                <a:solidFill>
                  <a:srgbClr val="002060"/>
                </a:solidFill>
                <a:latin typeface="Cambria" panose="02040503050406030204" pitchFamily="18" charset="0"/>
                <a:ea typeface="Cambria" panose="02040503050406030204" pitchFamily="18" charset="0"/>
              </a:rPr>
              <a:t>;</a:t>
            </a:r>
          </a:p>
          <a:p>
            <a:pPr algn="just">
              <a:spcAft>
                <a:spcPts val="1200"/>
              </a:spcAft>
            </a:pP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Grinda</a:t>
            </a:r>
            <a:r>
              <a:rPr lang="en-US" sz="1300" dirty="0">
                <a:solidFill>
                  <a:srgbClr val="002060"/>
                </a:solidFill>
                <a:latin typeface="Cambria" panose="02040503050406030204" pitchFamily="18" charset="0"/>
                <a:ea typeface="Cambria" panose="02040503050406030204" pitchFamily="18" charset="0"/>
              </a:rPr>
              <a:t> de </a:t>
            </a:r>
            <a:r>
              <a:rPr lang="en-US" sz="1300" dirty="0" err="1">
                <a:solidFill>
                  <a:srgbClr val="002060"/>
                </a:solidFill>
                <a:latin typeface="Cambria" panose="02040503050406030204" pitchFamily="18" charset="0"/>
                <a:ea typeface="Cambria" panose="02040503050406030204" pitchFamily="18" charset="0"/>
              </a:rPr>
              <a:t>coronament</a:t>
            </a:r>
            <a:r>
              <a:rPr lang="en-US" sz="1300" dirty="0">
                <a:solidFill>
                  <a:srgbClr val="002060"/>
                </a:solidFill>
                <a:latin typeface="Cambria" panose="02040503050406030204" pitchFamily="18" charset="0"/>
                <a:ea typeface="Cambria" panose="02040503050406030204" pitchFamily="18" charset="0"/>
              </a:rPr>
              <a:t> din </a:t>
            </a:r>
            <a:r>
              <a:rPr lang="en-US" sz="1300" dirty="0" err="1">
                <a:solidFill>
                  <a:srgbClr val="002060"/>
                </a:solidFill>
                <a:latin typeface="Cambria" panose="02040503050406030204" pitchFamily="18" charset="0"/>
                <a:ea typeface="Cambria" panose="02040503050406030204" pitchFamily="18" charset="0"/>
              </a:rPr>
              <a:t>beton</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armat</a:t>
            </a:r>
            <a:r>
              <a:rPr lang="en-US" sz="1300" dirty="0">
                <a:solidFill>
                  <a:srgbClr val="002060"/>
                </a:solidFill>
                <a:latin typeface="Cambria" panose="02040503050406030204" pitchFamily="18" charset="0"/>
                <a:ea typeface="Cambria" panose="02040503050406030204" pitchFamily="18" charset="0"/>
              </a:rPr>
              <a:t> cu </a:t>
            </a:r>
            <a:r>
              <a:rPr lang="en-US" sz="1300" dirty="0" err="1">
                <a:solidFill>
                  <a:srgbClr val="002060"/>
                </a:solidFill>
                <a:latin typeface="Cambria" panose="02040503050406030204" pitchFamily="18" charset="0"/>
                <a:ea typeface="Cambria" panose="02040503050406030204" pitchFamily="18" charset="0"/>
              </a:rPr>
              <a:t>dimensiunile</a:t>
            </a:r>
            <a:r>
              <a:rPr lang="en-US" sz="1300" dirty="0">
                <a:solidFill>
                  <a:srgbClr val="002060"/>
                </a:solidFill>
                <a:latin typeface="Cambria" panose="02040503050406030204" pitchFamily="18" charset="0"/>
                <a:ea typeface="Cambria" panose="02040503050406030204" pitchFamily="18" charset="0"/>
              </a:rPr>
              <a:t> 1.20x1.00m</a:t>
            </a:r>
          </a:p>
          <a:p>
            <a:pPr algn="just">
              <a:spcAft>
                <a:spcPts val="1200"/>
              </a:spcAft>
            </a:pPr>
            <a:r>
              <a:rPr lang="en-US" sz="1300" dirty="0">
                <a:solidFill>
                  <a:srgbClr val="002060"/>
                </a:solidFill>
                <a:latin typeface="Cambria" panose="02040503050406030204" pitchFamily="18" charset="0"/>
                <a:ea typeface="Cambria" panose="02040503050406030204" pitchFamily="18" charset="0"/>
              </a:rPr>
              <a:t>La Dana 32, in zona de </a:t>
            </a:r>
            <a:r>
              <a:rPr lang="en-US" sz="1300" dirty="0" err="1">
                <a:solidFill>
                  <a:srgbClr val="002060"/>
                </a:solidFill>
                <a:latin typeface="Cambria" panose="02040503050406030204" pitchFamily="18" charset="0"/>
                <a:ea typeface="Cambria" panose="02040503050406030204" pitchFamily="18" charset="0"/>
              </a:rPr>
              <a:t>racordare</a:t>
            </a:r>
            <a:r>
              <a:rPr lang="en-US" sz="1300" dirty="0">
                <a:solidFill>
                  <a:srgbClr val="002060"/>
                </a:solidFill>
                <a:latin typeface="Cambria" panose="02040503050406030204" pitchFamily="18" charset="0"/>
                <a:ea typeface="Cambria" panose="02040503050406030204" pitchFamily="18" charset="0"/>
              </a:rPr>
              <a:t> cu Dana 33, se </a:t>
            </a:r>
            <a:r>
              <a:rPr lang="en-US" sz="1300" dirty="0" err="1">
                <a:solidFill>
                  <a:srgbClr val="002060"/>
                </a:solidFill>
                <a:latin typeface="Cambria" panose="02040503050406030204" pitchFamily="18" charset="0"/>
                <a:ea typeface="Cambria" panose="02040503050406030204" pitchFamily="18" charset="0"/>
              </a:rPr>
              <a:t>adapteaza</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solutia</a:t>
            </a:r>
            <a:r>
              <a:rPr lang="en-US" sz="1300" dirty="0">
                <a:solidFill>
                  <a:srgbClr val="002060"/>
                </a:solidFill>
                <a:latin typeface="Cambria" panose="02040503050406030204" pitchFamily="18" charset="0"/>
                <a:ea typeface="Cambria" panose="02040503050406030204" pitchFamily="18" charset="0"/>
              </a:rPr>
              <a:t> de </a:t>
            </a:r>
            <a:r>
              <a:rPr lang="en-US" sz="1300" dirty="0" err="1">
                <a:solidFill>
                  <a:srgbClr val="002060"/>
                </a:solidFill>
                <a:latin typeface="Cambria" panose="02040503050406030204" pitchFamily="18" charset="0"/>
                <a:ea typeface="Cambria" panose="02040503050406030204" pitchFamily="18" charset="0"/>
              </a:rPr>
              <a:t>fundare</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prin</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prevederea</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doar</a:t>
            </a:r>
            <a:r>
              <a:rPr lang="en-US" sz="1300" dirty="0">
                <a:solidFill>
                  <a:srgbClr val="002060"/>
                </a:solidFill>
                <a:latin typeface="Cambria" panose="02040503050406030204" pitchFamily="18" charset="0"/>
                <a:ea typeface="Cambria" panose="02040503050406030204" pitchFamily="18" charset="0"/>
              </a:rPr>
              <a:t> a 3 </a:t>
            </a:r>
            <a:r>
              <a:rPr lang="en-US" sz="1300" dirty="0" err="1">
                <a:solidFill>
                  <a:srgbClr val="002060"/>
                </a:solidFill>
                <a:latin typeface="Cambria" panose="02040503050406030204" pitchFamily="18" charset="0"/>
                <a:ea typeface="Cambria" panose="02040503050406030204" pitchFamily="18" charset="0"/>
              </a:rPr>
              <a:t>coloane</a:t>
            </a:r>
            <a:r>
              <a:rPr lang="en-US" sz="1300" dirty="0">
                <a:solidFill>
                  <a:srgbClr val="002060"/>
                </a:solidFill>
                <a:latin typeface="Cambria" panose="02040503050406030204" pitchFamily="18" charset="0"/>
                <a:ea typeface="Cambria" panose="02040503050406030204" pitchFamily="18" charset="0"/>
              </a:rPr>
              <a:t> de </a:t>
            </a:r>
            <a:r>
              <a:rPr lang="en-US" sz="1300" dirty="0" err="1">
                <a:solidFill>
                  <a:srgbClr val="002060"/>
                </a:solidFill>
                <a:latin typeface="Cambria" panose="02040503050406030204" pitchFamily="18" charset="0"/>
                <a:ea typeface="Cambria" panose="02040503050406030204" pitchFamily="18" charset="0"/>
              </a:rPr>
              <a:t>rezistenta</a:t>
            </a:r>
            <a:r>
              <a:rPr lang="en-US" sz="1300" dirty="0">
                <a:solidFill>
                  <a:srgbClr val="002060"/>
                </a:solidFill>
                <a:latin typeface="Cambria" panose="02040503050406030204" pitchFamily="18" charset="0"/>
                <a:ea typeface="Cambria" panose="02040503050406030204" pitchFamily="18" charset="0"/>
              </a:rPr>
              <a:t> cu </a:t>
            </a:r>
            <a:r>
              <a:rPr lang="en-US" sz="1300" dirty="0" err="1">
                <a:solidFill>
                  <a:srgbClr val="002060"/>
                </a:solidFill>
                <a:latin typeface="Cambria" panose="02040503050406030204" pitchFamily="18" charset="0"/>
                <a:ea typeface="Cambria" panose="02040503050406030204" pitchFamily="18" charset="0"/>
              </a:rPr>
              <a:t>diametru</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Øext</a:t>
            </a:r>
            <a:r>
              <a:rPr lang="en-US" sz="1300" dirty="0">
                <a:solidFill>
                  <a:srgbClr val="002060"/>
                </a:solidFill>
                <a:latin typeface="Cambria" panose="02040503050406030204" pitchFamily="18" charset="0"/>
                <a:ea typeface="Cambria" panose="02040503050406030204" pitchFamily="18" charset="0"/>
              </a:rPr>
              <a:t>=1.20m, la </a:t>
            </a:r>
            <a:r>
              <a:rPr lang="en-US" sz="1300" dirty="0" err="1">
                <a:solidFill>
                  <a:srgbClr val="002060"/>
                </a:solidFill>
                <a:latin typeface="Cambria" panose="02040503050406030204" pitchFamily="18" charset="0"/>
                <a:ea typeface="Cambria" panose="02040503050406030204" pitchFamily="18" charset="0"/>
              </a:rPr>
              <a:t>distanta</a:t>
            </a:r>
            <a:r>
              <a:rPr lang="en-US" sz="1300" dirty="0">
                <a:solidFill>
                  <a:srgbClr val="002060"/>
                </a:solidFill>
                <a:latin typeface="Cambria" panose="02040503050406030204" pitchFamily="18" charset="0"/>
                <a:ea typeface="Cambria" panose="02040503050406030204" pitchFamily="18" charset="0"/>
              </a:rPr>
              <a:t> inter-ax de 3.00m</a:t>
            </a:r>
            <a:r>
              <a:rPr lang="ro-RO" sz="1300" dirty="0">
                <a:solidFill>
                  <a:srgbClr val="002060"/>
                </a:solidFill>
                <a:latin typeface="Cambria" panose="02040503050406030204" pitchFamily="18" charset="0"/>
                <a:ea typeface="Cambria" panose="02040503050406030204" pitchFamily="18" charset="0"/>
              </a:rPr>
              <a:t>.</a:t>
            </a:r>
          </a:p>
          <a:p>
            <a:pPr algn="just">
              <a:spcAft>
                <a:spcPts val="1200"/>
              </a:spcAft>
            </a:pPr>
            <a:r>
              <a:rPr lang="en-US" sz="1300" dirty="0">
                <a:solidFill>
                  <a:srgbClr val="002060"/>
                </a:solidFill>
                <a:latin typeface="Cambria" panose="02040503050406030204" pitchFamily="18" charset="0"/>
                <a:ea typeface="Cambria" panose="02040503050406030204" pitchFamily="18" charset="0"/>
              </a:rPr>
              <a:t>Pe fa</a:t>
            </a:r>
            <a:r>
              <a:rPr lang="ro-RO" sz="1300" dirty="0">
                <a:solidFill>
                  <a:srgbClr val="002060"/>
                </a:solidFill>
                <a:latin typeface="Cambria" panose="02040503050406030204" pitchFamily="18" charset="0"/>
                <a:ea typeface="Cambria" panose="02040503050406030204" pitchFamily="18" charset="0"/>
              </a:rPr>
              <a:t>ț</a:t>
            </a:r>
            <a:r>
              <a:rPr lang="en-US" sz="1300" dirty="0">
                <a:solidFill>
                  <a:srgbClr val="002060"/>
                </a:solidFill>
                <a:latin typeface="Cambria" panose="02040503050406030204" pitchFamily="18" charset="0"/>
                <a:ea typeface="Cambria" panose="02040503050406030204" pitchFamily="18" charset="0"/>
              </a:rPr>
              <a:t>a </a:t>
            </a:r>
            <a:r>
              <a:rPr lang="en-US" sz="1300" dirty="0" err="1">
                <a:solidFill>
                  <a:srgbClr val="002060"/>
                </a:solidFill>
                <a:latin typeface="Cambria" panose="02040503050406030204" pitchFamily="18" charset="0"/>
                <a:ea typeface="Cambria" panose="02040503050406030204" pitchFamily="18" charset="0"/>
              </a:rPr>
              <a:t>dinspre</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apa</a:t>
            </a:r>
            <a:r>
              <a:rPr lang="en-US" sz="1300" dirty="0">
                <a:solidFill>
                  <a:srgbClr val="002060"/>
                </a:solidFill>
                <a:latin typeface="Cambria" panose="02040503050406030204" pitchFamily="18" charset="0"/>
                <a:ea typeface="Cambria" panose="02040503050406030204" pitchFamily="18" charset="0"/>
              </a:rPr>
              <a:t> a </a:t>
            </a:r>
            <a:r>
              <a:rPr lang="en-US" sz="1300" dirty="0" err="1">
                <a:solidFill>
                  <a:srgbClr val="002060"/>
                </a:solidFill>
                <a:latin typeface="Cambria" panose="02040503050406030204" pitchFamily="18" charset="0"/>
                <a:ea typeface="Cambria" panose="02040503050406030204" pitchFamily="18" charset="0"/>
              </a:rPr>
              <a:t>cheului</a:t>
            </a:r>
            <a:r>
              <a:rPr lang="en-US" sz="1300" dirty="0">
                <a:solidFill>
                  <a:srgbClr val="002060"/>
                </a:solidFill>
                <a:latin typeface="Cambria" panose="02040503050406030204" pitchFamily="18" charset="0"/>
                <a:ea typeface="Cambria" panose="02040503050406030204" pitchFamily="18" charset="0"/>
              </a:rPr>
              <a:t>, se </a:t>
            </a:r>
            <a:r>
              <a:rPr lang="en-US" sz="1300" dirty="0" err="1">
                <a:solidFill>
                  <a:srgbClr val="002060"/>
                </a:solidFill>
                <a:latin typeface="Cambria" panose="02040503050406030204" pitchFamily="18" charset="0"/>
                <a:ea typeface="Cambria" panose="02040503050406030204" pitchFamily="18" charset="0"/>
              </a:rPr>
              <a:t>monteaza</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amortizori</a:t>
            </a:r>
            <a:r>
              <a:rPr lang="en-US" sz="1300" dirty="0">
                <a:solidFill>
                  <a:srgbClr val="002060"/>
                </a:solidFill>
                <a:latin typeface="Cambria" panose="02040503050406030204" pitchFamily="18" charset="0"/>
                <a:ea typeface="Cambria" panose="02040503050406030204" pitchFamily="18" charset="0"/>
              </a:rPr>
              <a:t> din </a:t>
            </a:r>
            <a:r>
              <a:rPr lang="en-US" sz="1300" dirty="0" err="1">
                <a:solidFill>
                  <a:srgbClr val="002060"/>
                </a:solidFill>
                <a:latin typeface="Cambria" panose="02040503050406030204" pitchFamily="18" charset="0"/>
                <a:ea typeface="Cambria" panose="02040503050406030204" pitchFamily="18" charset="0"/>
              </a:rPr>
              <a:t>rulouri</a:t>
            </a:r>
            <a:r>
              <a:rPr lang="en-US" sz="1300" dirty="0">
                <a:solidFill>
                  <a:srgbClr val="002060"/>
                </a:solidFill>
                <a:latin typeface="Cambria" panose="02040503050406030204" pitchFamily="18" charset="0"/>
                <a:ea typeface="Cambria" panose="02040503050406030204" pitchFamily="18" charset="0"/>
              </a:rPr>
              <a:t> de </a:t>
            </a:r>
            <a:r>
              <a:rPr lang="en-US" sz="1300" dirty="0" err="1">
                <a:solidFill>
                  <a:srgbClr val="002060"/>
                </a:solidFill>
                <a:latin typeface="Cambria" panose="02040503050406030204" pitchFamily="18" charset="0"/>
                <a:ea typeface="Cambria" panose="02040503050406030204" pitchFamily="18" charset="0"/>
              </a:rPr>
              <a:t>cauciuc</a:t>
            </a:r>
            <a:r>
              <a:rPr lang="en-US" sz="1300" dirty="0">
                <a:solidFill>
                  <a:srgbClr val="002060"/>
                </a:solidFill>
                <a:latin typeface="Cambria" panose="02040503050406030204" pitchFamily="18" charset="0"/>
                <a:ea typeface="Cambria" panose="02040503050406030204" pitchFamily="18" charset="0"/>
              </a:rPr>
              <a:t>, pe 2 </a:t>
            </a:r>
            <a:r>
              <a:rPr lang="en-US" sz="1300" dirty="0" err="1">
                <a:solidFill>
                  <a:srgbClr val="002060"/>
                </a:solidFill>
                <a:latin typeface="Cambria" panose="02040503050406030204" pitchFamily="18" charset="0"/>
                <a:ea typeface="Cambria" panose="02040503050406030204" pitchFamily="18" charset="0"/>
              </a:rPr>
              <a:t>nivele</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intr</a:t>
            </a:r>
            <a:r>
              <a:rPr lang="en-US" sz="1300" dirty="0">
                <a:solidFill>
                  <a:srgbClr val="002060"/>
                </a:solidFill>
                <a:latin typeface="Cambria" panose="02040503050406030204" pitchFamily="18" charset="0"/>
                <a:ea typeface="Cambria" panose="02040503050406030204" pitchFamily="18" charset="0"/>
              </a:rPr>
              <a:t>-un </a:t>
            </a:r>
            <a:r>
              <a:rPr lang="en-US" sz="1300" dirty="0" err="1">
                <a:solidFill>
                  <a:srgbClr val="002060"/>
                </a:solidFill>
                <a:latin typeface="Cambria" panose="02040503050406030204" pitchFamily="18" charset="0"/>
                <a:ea typeface="Cambria" panose="02040503050406030204" pitchFamily="18" charset="0"/>
              </a:rPr>
              <a:t>numar</a:t>
            </a:r>
            <a:r>
              <a:rPr lang="en-US" sz="1300" dirty="0">
                <a:solidFill>
                  <a:srgbClr val="002060"/>
                </a:solidFill>
                <a:latin typeface="Cambria" panose="02040503050406030204" pitchFamily="18" charset="0"/>
                <a:ea typeface="Cambria" panose="02040503050406030204" pitchFamily="18" charset="0"/>
              </a:rPr>
              <a:t> de 54 </a:t>
            </a:r>
            <a:r>
              <a:rPr lang="en-US" sz="1300" dirty="0" err="1">
                <a:solidFill>
                  <a:srgbClr val="002060"/>
                </a:solidFill>
                <a:latin typeface="Cambria" panose="02040503050406030204" pitchFamily="18" charset="0"/>
                <a:ea typeface="Cambria" panose="02040503050406030204" pitchFamily="18" charset="0"/>
              </a:rPr>
              <a:t>bucati</a:t>
            </a:r>
            <a:r>
              <a:rPr lang="en-US" sz="1300" dirty="0">
                <a:solidFill>
                  <a:srgbClr val="002060"/>
                </a:solidFill>
                <a:latin typeface="Cambria" panose="02040503050406030204" pitchFamily="18" charset="0"/>
                <a:ea typeface="Cambria" panose="02040503050406030204" pitchFamily="18" charset="0"/>
              </a:rPr>
              <a:t> (30 la Dana 31 si 24 la dana 32). Se </a:t>
            </a:r>
            <a:r>
              <a:rPr lang="en-US" sz="1300" dirty="0" err="1">
                <a:solidFill>
                  <a:srgbClr val="002060"/>
                </a:solidFill>
                <a:latin typeface="Cambria" panose="02040503050406030204" pitchFamily="18" charset="0"/>
                <a:ea typeface="Cambria" panose="02040503050406030204" pitchFamily="18" charset="0"/>
              </a:rPr>
              <a:t>monteaza</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elemente</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metalice</a:t>
            </a:r>
            <a:r>
              <a:rPr lang="en-US" sz="1300" dirty="0">
                <a:solidFill>
                  <a:srgbClr val="002060"/>
                </a:solidFill>
                <a:latin typeface="Cambria" panose="02040503050406030204" pitchFamily="18" charset="0"/>
                <a:ea typeface="Cambria" panose="02040503050406030204" pitchFamily="18" charset="0"/>
              </a:rPr>
              <a:t> la </a:t>
            </a:r>
            <a:r>
              <a:rPr lang="en-US" sz="1300" dirty="0" err="1">
                <a:solidFill>
                  <a:srgbClr val="002060"/>
                </a:solidFill>
                <a:latin typeface="Cambria" panose="02040503050406030204" pitchFamily="18" charset="0"/>
                <a:ea typeface="Cambria" panose="02040503050406030204" pitchFamily="18" charset="0"/>
              </a:rPr>
              <a:t>muchia</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dinspre</a:t>
            </a:r>
            <a:r>
              <a:rPr lang="en-US" sz="1300" dirty="0">
                <a:solidFill>
                  <a:srgbClr val="002060"/>
                </a:solidFill>
                <a:latin typeface="Cambria" panose="02040503050406030204" pitchFamily="18" charset="0"/>
                <a:ea typeface="Cambria" panose="02040503050406030204" pitchFamily="18" charset="0"/>
              </a:rPr>
              <a:t> ap</a:t>
            </a:r>
            <a:r>
              <a:rPr lang="ro-RO" sz="1300" dirty="0">
                <a:solidFill>
                  <a:srgbClr val="002060"/>
                </a:solidFill>
                <a:latin typeface="Cambria" panose="02040503050406030204" pitchFamily="18" charset="0"/>
                <a:ea typeface="Cambria" panose="02040503050406030204" pitchFamily="18" charset="0"/>
              </a:rPr>
              <a:t>ă</a:t>
            </a:r>
            <a:r>
              <a:rPr lang="en-US" sz="1300" dirty="0">
                <a:solidFill>
                  <a:srgbClr val="002060"/>
                </a:solidFill>
                <a:latin typeface="Cambria" panose="02040503050406030204" pitchFamily="18" charset="0"/>
                <a:ea typeface="Cambria" panose="02040503050406030204" pitchFamily="18" charset="0"/>
              </a:rPr>
              <a:t> a </a:t>
            </a:r>
            <a:r>
              <a:rPr lang="en-US" sz="1300" dirty="0" err="1">
                <a:solidFill>
                  <a:srgbClr val="002060"/>
                </a:solidFill>
                <a:latin typeface="Cambria" panose="02040503050406030204" pitchFamily="18" charset="0"/>
                <a:ea typeface="Cambria" panose="02040503050406030204" pitchFamily="18" charset="0"/>
              </a:rPr>
              <a:t>grinzii</a:t>
            </a:r>
            <a:r>
              <a:rPr lang="en-US" sz="1300" dirty="0">
                <a:solidFill>
                  <a:srgbClr val="002060"/>
                </a:solidFill>
                <a:latin typeface="Cambria" panose="02040503050406030204" pitchFamily="18" charset="0"/>
                <a:ea typeface="Cambria" panose="02040503050406030204" pitchFamily="18" charset="0"/>
              </a:rPr>
              <a:t> de </a:t>
            </a:r>
            <a:r>
              <a:rPr lang="en-US" sz="1300" dirty="0" err="1">
                <a:solidFill>
                  <a:srgbClr val="002060"/>
                </a:solidFill>
                <a:latin typeface="Cambria" panose="02040503050406030204" pitchFamily="18" charset="0"/>
                <a:ea typeface="Cambria" panose="02040503050406030204" pitchFamily="18" charset="0"/>
              </a:rPr>
              <a:t>coronament</a:t>
            </a:r>
            <a:r>
              <a:rPr lang="en-US" sz="1300" dirty="0">
                <a:solidFill>
                  <a:srgbClr val="002060"/>
                </a:solidFill>
                <a:latin typeface="Cambria" panose="02040503050406030204" pitchFamily="18" charset="0"/>
                <a:ea typeface="Cambria" panose="02040503050406030204" pitchFamily="18" charset="0"/>
              </a:rPr>
              <a:t>, precum </a:t>
            </a:r>
            <a:r>
              <a:rPr lang="en-US" sz="1300" dirty="0" err="1">
                <a:solidFill>
                  <a:srgbClr val="002060"/>
                </a:solidFill>
                <a:latin typeface="Cambria" panose="02040503050406030204" pitchFamily="18" charset="0"/>
                <a:ea typeface="Cambria" panose="02040503050406030204" pitchFamily="18" charset="0"/>
              </a:rPr>
              <a:t>si</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sc</a:t>
            </a:r>
            <a:r>
              <a:rPr lang="ro-RO" sz="1300" dirty="0">
                <a:solidFill>
                  <a:srgbClr val="002060"/>
                </a:solidFill>
                <a:latin typeface="Cambria" panose="02040503050406030204" pitchFamily="18" charset="0"/>
                <a:ea typeface="Cambria" panose="02040503050406030204" pitchFamily="18" charset="0"/>
              </a:rPr>
              <a:t>ă</a:t>
            </a:r>
            <a:r>
              <a:rPr lang="en-US" sz="1300" dirty="0" err="1">
                <a:solidFill>
                  <a:srgbClr val="002060"/>
                </a:solidFill>
                <a:latin typeface="Cambria" panose="02040503050406030204" pitchFamily="18" charset="0"/>
                <a:ea typeface="Cambria" panose="02040503050406030204" pitchFamily="18" charset="0"/>
              </a:rPr>
              <a:t>ri</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amplasate</a:t>
            </a:r>
            <a:r>
              <a:rPr lang="en-US" sz="1300" dirty="0">
                <a:solidFill>
                  <a:srgbClr val="002060"/>
                </a:solidFill>
                <a:latin typeface="Cambria" panose="02040503050406030204" pitchFamily="18" charset="0"/>
                <a:ea typeface="Cambria" panose="02040503050406030204" pitchFamily="18" charset="0"/>
              </a:rPr>
              <a:t> in </a:t>
            </a:r>
            <a:r>
              <a:rPr lang="en-US" sz="1300" dirty="0" err="1">
                <a:solidFill>
                  <a:srgbClr val="002060"/>
                </a:solidFill>
                <a:latin typeface="Cambria" panose="02040503050406030204" pitchFamily="18" charset="0"/>
                <a:ea typeface="Cambria" panose="02040503050406030204" pitchFamily="18" charset="0"/>
              </a:rPr>
              <a:t>nise</a:t>
            </a:r>
            <a:r>
              <a:rPr lang="en-US" sz="1300" dirty="0">
                <a:solidFill>
                  <a:srgbClr val="002060"/>
                </a:solidFill>
                <a:latin typeface="Cambria" panose="02040503050406030204" pitchFamily="18" charset="0"/>
                <a:ea typeface="Cambria" panose="02040503050406030204" pitchFamily="18" charset="0"/>
              </a:rPr>
              <a:t> in parament si </a:t>
            </a:r>
            <a:r>
              <a:rPr lang="en-US" sz="1300" dirty="0" err="1">
                <a:solidFill>
                  <a:srgbClr val="002060"/>
                </a:solidFill>
                <a:latin typeface="Cambria" panose="02040503050406030204" pitchFamily="18" charset="0"/>
                <a:ea typeface="Cambria" panose="02040503050406030204" pitchFamily="18" charset="0"/>
              </a:rPr>
              <a:t>organouri</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În</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fața</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Danelor</a:t>
            </a:r>
            <a:r>
              <a:rPr lang="en-US" sz="1300" dirty="0">
                <a:solidFill>
                  <a:srgbClr val="002060"/>
                </a:solidFill>
                <a:latin typeface="Cambria" panose="02040503050406030204" pitchFamily="18" charset="0"/>
                <a:ea typeface="Cambria" panose="02040503050406030204" pitchFamily="18" charset="0"/>
              </a:rPr>
              <a:t> 31 </a:t>
            </a:r>
            <a:r>
              <a:rPr lang="en-US" sz="1300" dirty="0" err="1">
                <a:solidFill>
                  <a:srgbClr val="002060"/>
                </a:solidFill>
                <a:latin typeface="Cambria" panose="02040503050406030204" pitchFamily="18" charset="0"/>
                <a:ea typeface="Cambria" panose="02040503050406030204" pitchFamily="18" charset="0"/>
              </a:rPr>
              <a:t>și</a:t>
            </a:r>
            <a:r>
              <a:rPr lang="en-US" sz="1300" dirty="0">
                <a:solidFill>
                  <a:srgbClr val="002060"/>
                </a:solidFill>
                <a:latin typeface="Cambria" panose="02040503050406030204" pitchFamily="18" charset="0"/>
                <a:ea typeface="Cambria" panose="02040503050406030204" pitchFamily="18" charset="0"/>
              </a:rPr>
              <a:t> 32 </a:t>
            </a:r>
            <a:r>
              <a:rPr lang="en-US" sz="1300" dirty="0" err="1">
                <a:solidFill>
                  <a:srgbClr val="002060"/>
                </a:solidFill>
                <a:latin typeface="Cambria" panose="02040503050406030204" pitchFamily="18" charset="0"/>
                <a:ea typeface="Cambria" panose="02040503050406030204" pitchFamily="18" charset="0"/>
              </a:rPr>
              <a:t>sunt</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prevăzute</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lucrări</a:t>
            </a:r>
            <a:r>
              <a:rPr lang="en-US" sz="1300" dirty="0">
                <a:solidFill>
                  <a:srgbClr val="002060"/>
                </a:solidFill>
                <a:latin typeface="Cambria" panose="02040503050406030204" pitchFamily="18" charset="0"/>
                <a:ea typeface="Cambria" panose="02040503050406030204" pitchFamily="18" charset="0"/>
              </a:rPr>
              <a:t> de </a:t>
            </a:r>
            <a:r>
              <a:rPr lang="en-US" sz="1300" dirty="0" err="1">
                <a:solidFill>
                  <a:srgbClr val="002060"/>
                </a:solidFill>
                <a:latin typeface="Cambria" panose="02040503050406030204" pitchFamily="18" charset="0"/>
                <a:ea typeface="Cambria" panose="02040503050406030204" pitchFamily="18" charset="0"/>
              </a:rPr>
              <a:t>dragaje</a:t>
            </a:r>
            <a:r>
              <a:rPr lang="en-US" sz="1300" dirty="0">
                <a:solidFill>
                  <a:srgbClr val="002060"/>
                </a:solidFill>
                <a:latin typeface="Cambria" panose="02040503050406030204" pitchFamily="18" charset="0"/>
                <a:ea typeface="Cambria" panose="02040503050406030204" pitchFamily="18" charset="0"/>
              </a:rPr>
              <a:t> cu o </a:t>
            </a:r>
            <a:r>
              <a:rPr lang="en-US" sz="1300" dirty="0" err="1">
                <a:solidFill>
                  <a:srgbClr val="002060"/>
                </a:solidFill>
                <a:latin typeface="Cambria" panose="02040503050406030204" pitchFamily="18" charset="0"/>
                <a:ea typeface="Cambria" panose="02040503050406030204" pitchFamily="18" charset="0"/>
              </a:rPr>
              <a:t>panta</a:t>
            </a:r>
            <a:r>
              <a:rPr lang="en-US" sz="1300" dirty="0">
                <a:solidFill>
                  <a:srgbClr val="002060"/>
                </a:solidFill>
                <a:latin typeface="Cambria" panose="02040503050406030204" pitchFamily="18" charset="0"/>
                <a:ea typeface="Cambria" panose="02040503050406030204" pitchFamily="18" charset="0"/>
              </a:rPr>
              <a:t> de 1:6 </a:t>
            </a:r>
            <a:r>
              <a:rPr lang="en-US" sz="1300" dirty="0" err="1">
                <a:solidFill>
                  <a:srgbClr val="002060"/>
                </a:solidFill>
                <a:latin typeface="Cambria" panose="02040503050406030204" pitchFamily="18" charset="0"/>
                <a:ea typeface="Cambria" panose="02040503050406030204" pitchFamily="18" charset="0"/>
              </a:rPr>
              <a:t>spre</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bazin</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Asigurarea</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cotei</a:t>
            </a:r>
            <a:r>
              <a:rPr lang="en-US" sz="1300" dirty="0">
                <a:solidFill>
                  <a:srgbClr val="002060"/>
                </a:solidFill>
                <a:latin typeface="Cambria" panose="02040503050406030204" pitchFamily="18" charset="0"/>
                <a:ea typeface="Cambria" panose="02040503050406030204" pitchFamily="18" charset="0"/>
              </a:rPr>
              <a:t> -7.50, in </a:t>
            </a:r>
            <a:r>
              <a:rPr lang="en-US" sz="1300" dirty="0" err="1">
                <a:solidFill>
                  <a:srgbClr val="002060"/>
                </a:solidFill>
                <a:latin typeface="Cambria" panose="02040503050406030204" pitchFamily="18" charset="0"/>
                <a:ea typeface="Cambria" panose="02040503050406030204" pitchFamily="18" charset="0"/>
              </a:rPr>
              <a:t>restul</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bazinului</a:t>
            </a:r>
            <a:r>
              <a:rPr lang="en-US" sz="1300" dirty="0">
                <a:solidFill>
                  <a:srgbClr val="002060"/>
                </a:solidFill>
                <a:latin typeface="Cambria" panose="02040503050406030204" pitchFamily="18" charset="0"/>
                <a:ea typeface="Cambria" panose="02040503050406030204" pitchFamily="18" charset="0"/>
              </a:rPr>
              <a:t> se </a:t>
            </a:r>
            <a:r>
              <a:rPr lang="en-US" sz="1300" dirty="0" err="1">
                <a:solidFill>
                  <a:srgbClr val="002060"/>
                </a:solidFill>
                <a:latin typeface="Cambria" panose="02040503050406030204" pitchFamily="18" charset="0"/>
                <a:ea typeface="Cambria" panose="02040503050406030204" pitchFamily="18" charset="0"/>
              </a:rPr>
              <a:t>va</a:t>
            </a:r>
            <a:r>
              <a:rPr lang="en-US" sz="1300" dirty="0">
                <a:solidFill>
                  <a:srgbClr val="002060"/>
                </a:solidFill>
                <a:latin typeface="Cambria" panose="02040503050406030204" pitchFamily="18" charset="0"/>
                <a:ea typeface="Cambria" panose="02040503050406030204" pitchFamily="18" charset="0"/>
              </a:rPr>
              <a:t> face </a:t>
            </a:r>
            <a:r>
              <a:rPr lang="en-US" sz="1300" dirty="0" err="1">
                <a:solidFill>
                  <a:srgbClr val="002060"/>
                </a:solidFill>
                <a:latin typeface="Cambria" panose="02040503050406030204" pitchFamily="18" charset="0"/>
                <a:ea typeface="Cambria" panose="02040503050406030204" pitchFamily="18" charset="0"/>
              </a:rPr>
              <a:t>prin</a:t>
            </a:r>
            <a:r>
              <a:rPr lang="en-US" sz="1300" dirty="0">
                <a:solidFill>
                  <a:srgbClr val="002060"/>
                </a:solidFill>
                <a:latin typeface="Cambria" panose="02040503050406030204" pitchFamily="18" charset="0"/>
                <a:ea typeface="Cambria" panose="02040503050406030204" pitchFamily="18" charset="0"/>
              </a:rPr>
              <a:t> </a:t>
            </a:r>
            <a:r>
              <a:rPr lang="en-US" sz="1300" dirty="0" err="1">
                <a:solidFill>
                  <a:srgbClr val="002060"/>
                </a:solidFill>
                <a:latin typeface="Cambria" panose="02040503050406030204" pitchFamily="18" charset="0"/>
                <a:ea typeface="Cambria" panose="02040503050406030204" pitchFamily="18" charset="0"/>
              </a:rPr>
              <a:t>dragaje</a:t>
            </a:r>
            <a:r>
              <a:rPr lang="en-US" sz="1300" dirty="0">
                <a:solidFill>
                  <a:srgbClr val="002060"/>
                </a:solidFill>
                <a:latin typeface="Cambria" panose="02040503050406030204" pitchFamily="18" charset="0"/>
                <a:ea typeface="Cambria" panose="02040503050406030204" pitchFamily="18" charset="0"/>
              </a:rPr>
              <a:t> de </a:t>
            </a:r>
            <a:r>
              <a:rPr lang="en-US" sz="1300" dirty="0" err="1">
                <a:solidFill>
                  <a:srgbClr val="002060"/>
                </a:solidFill>
                <a:latin typeface="Cambria" panose="02040503050406030204" pitchFamily="18" charset="0"/>
                <a:ea typeface="Cambria" panose="02040503050406030204" pitchFamily="18" charset="0"/>
              </a:rPr>
              <a:t>intretinere</a:t>
            </a:r>
            <a:r>
              <a:rPr lang="en-US" sz="1300" dirty="0">
                <a:solidFill>
                  <a:srgbClr val="002060"/>
                </a:solidFill>
                <a:latin typeface="Times New Roman" panose="02020603050405020304" pitchFamily="18" charset="0"/>
                <a:ea typeface="Times New Roman" panose="02020603050405020304" pitchFamily="18" charset="0"/>
              </a:rPr>
              <a:t>.</a:t>
            </a:r>
          </a:p>
        </p:txBody>
      </p:sp>
      <p:sp>
        <p:nvSpPr>
          <p:cNvPr id="15" name="Rectangle 14"/>
          <p:cNvSpPr/>
          <p:nvPr/>
        </p:nvSpPr>
        <p:spPr>
          <a:xfrm>
            <a:off x="278172" y="1314518"/>
            <a:ext cx="2465028" cy="523220"/>
          </a:xfrm>
          <a:prstGeom prst="rect">
            <a:avLst/>
          </a:prstGeom>
        </p:spPr>
        <p:txBody>
          <a:bodyPr wrap="square">
            <a:spAutoFit/>
          </a:bodyPr>
          <a:lstStyle/>
          <a:p>
            <a:pPr algn="ctr"/>
            <a:r>
              <a:rPr lang="en-US" sz="1400" b="1" dirty="0">
                <a:solidFill>
                  <a:srgbClr val="002060"/>
                </a:solidFill>
                <a:latin typeface="Trebuchet MS" panose="020B0603020202020204" pitchFamily="34" charset="0"/>
                <a:ea typeface="Calibri" panose="020F0502020204030204" pitchFamily="34" charset="0"/>
                <a:cs typeface="Calibri" panose="020F0502020204030204" pitchFamily="34" charset="0"/>
              </a:rPr>
              <a:t>DANELE 31-32 </a:t>
            </a:r>
          </a:p>
          <a:p>
            <a:pPr algn="ctr"/>
            <a:r>
              <a:rPr lang="en-US" sz="1400" b="1" dirty="0">
                <a:solidFill>
                  <a:srgbClr val="002060"/>
                </a:solidFill>
                <a:latin typeface="Trebuchet MS" panose="020B0603020202020204" pitchFamily="34" charset="0"/>
                <a:ea typeface="Calibri" panose="020F0502020204030204" pitchFamily="34" charset="0"/>
                <a:cs typeface="Calibri" panose="020F0502020204030204" pitchFamily="34" charset="0"/>
              </a:rPr>
              <a:t>220m </a:t>
            </a:r>
            <a:endParaRPr lang="en-US" sz="1400" dirty="0">
              <a:solidFill>
                <a:srgbClr val="002060"/>
              </a:solidFill>
              <a:latin typeface="Trebuchet MS" panose="020B0603020202020204" pitchFamily="34" charset="0"/>
            </a:endParaRPr>
          </a:p>
        </p:txBody>
      </p:sp>
      <p:pic>
        <p:nvPicPr>
          <p:cNvPr id="19" name="Picture 18" descr="Diagram&#10;&#10;Description automatically generated"/>
          <p:cNvPicPr/>
          <p:nvPr/>
        </p:nvPicPr>
        <p:blipFill>
          <a:blip r:embed="rId5"/>
          <a:stretch>
            <a:fillRect/>
          </a:stretch>
        </p:blipFill>
        <p:spPr>
          <a:xfrm>
            <a:off x="182879" y="1953302"/>
            <a:ext cx="5348605" cy="3883660"/>
          </a:xfrm>
          <a:prstGeom prst="rect">
            <a:avLst/>
          </a:prstGeom>
        </p:spPr>
      </p:pic>
    </p:spTree>
    <p:extLst>
      <p:ext uri="{BB962C8B-B14F-4D97-AF65-F5344CB8AC3E}">
        <p14:creationId xmlns:p14="http://schemas.microsoft.com/office/powerpoint/2010/main" val="2626128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1121</TotalTime>
  <Words>3269</Words>
  <Application>Microsoft Office PowerPoint</Application>
  <PresentationFormat>Ecran lat</PresentationFormat>
  <Paragraphs>342</Paragraphs>
  <Slides>20</Slides>
  <Notes>0</Notes>
  <HiddenSlides>0</HiddenSlides>
  <MMClips>0</MMClips>
  <ScaleCrop>false</ScaleCrop>
  <HeadingPairs>
    <vt:vector size="4" baseType="variant">
      <vt:variant>
        <vt:lpstr>Temă</vt:lpstr>
      </vt:variant>
      <vt:variant>
        <vt:i4>1</vt:i4>
      </vt:variant>
      <vt:variant>
        <vt:lpstr>Titluri diapozitive</vt:lpstr>
      </vt:variant>
      <vt:variant>
        <vt:i4>20</vt:i4>
      </vt:variant>
    </vt:vector>
  </HeadingPairs>
  <TitlesOfParts>
    <vt:vector size="21" baseType="lpstr">
      <vt:lpstr>Office Theme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UIP APDM</dc:creator>
  <cp:lastModifiedBy>Utilizator necunoscut</cp:lastModifiedBy>
  <cp:revision>85</cp:revision>
  <dcterms:created xsi:type="dcterms:W3CDTF">2020-12-02T16:28:19Z</dcterms:created>
  <dcterms:modified xsi:type="dcterms:W3CDTF">2022-04-12T17:17:43Z</dcterms:modified>
</cp:coreProperties>
</file>